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altLang="de-DE" lang="de-DE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autoAdjust="0" sz="18959"/>
    <p:restoredTop sz="94660"/>
  </p:normalViewPr>
  <p:slideViewPr>
    <p:cSldViewPr snapToGrid="0">
      <p:cViewPr varScale="1">
        <p:scale>
          <a:sx d="100" n="61"/>
          <a:sy d="100" n="61"/>
        </p:scale>
        <p:origin x="84" y="354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ottotitolo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it-IT" lang="it-IT"/>
              <a:t>Fare clic per modificare lo stile del sottotitolo dello schema</a:t>
            </a:r>
            <a:endParaRPr altLang="de-DE" lang="de-DE"/>
          </a:p>
        </p:txBody>
      </p:sp>
      <p:sp>
        <p:nvSpPr>
          <p:cNvPr id="4" name="Segnaposto data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data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data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data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testo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contenuto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5" name="Segnaposto data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6" name="Segnaposto piè di pagina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testo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5" name="Segnaposto testo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7" name="Segnaposto data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8" name="Segnaposto piè di pagina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data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4" name="Segnaposto piè di pagina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3" name="Segnaposto piè di pagina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testo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6" name="Segnaposto piè di pagina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immagine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de-DE" lang="de-DE"/>
          </a:p>
        </p:txBody>
      </p:sp>
      <p:sp>
        <p:nvSpPr>
          <p:cNvPr id="4" name="Segnaposto testo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it-IT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6" name="Segnaposto piè di pagina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de-DE"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it-IT" lang="it-IT"/>
              <a:t>Fare clic per modificare lo stile del titolo</a:t>
            </a:r>
            <a:endParaRPr altLang="de-DE" lang="de-DE"/>
          </a:p>
        </p:txBody>
      </p:sp>
      <p:sp>
        <p:nvSpPr>
          <p:cNvPr id="3" name="Segnaposto testo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it-IT" lang="it-IT"/>
              <a:t>Fare clic per modificare stili del testo dello schema</a:t>
            </a:r>
          </a:p>
          <a:p>
            <a:pPr lvl="1"/>
            <a:r>
              <a:rPr altLang="it-IT" lang="it-IT"/>
              <a:t>Secondo livello</a:t>
            </a:r>
          </a:p>
          <a:p>
            <a:pPr lvl="2"/>
            <a:r>
              <a:rPr altLang="it-IT" lang="it-IT"/>
              <a:t>Terzo livello</a:t>
            </a:r>
          </a:p>
          <a:p>
            <a:pPr lvl="3"/>
            <a:r>
              <a:rPr altLang="it-IT" lang="it-IT"/>
              <a:t>Quarto livello</a:t>
            </a:r>
          </a:p>
          <a:p>
            <a:pPr lvl="4"/>
            <a:r>
              <a:rPr altLang="it-IT" lang="it-IT"/>
              <a:t>Quinto livello</a:t>
            </a:r>
            <a:endParaRPr altLang="de-DE" lang="de-DE"/>
          </a:p>
        </p:txBody>
      </p:sp>
      <p:sp>
        <p:nvSpPr>
          <p:cNvPr id="4" name="Segnaposto data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altLang="de-DE" lang="de-DE" smtClean="0"/>
              <a:t>04.03.2024</a:t>
            </a:fld>
            <a:endParaRPr altLang="de-DE" lang="de-DE"/>
          </a:p>
        </p:txBody>
      </p:sp>
      <p:sp>
        <p:nvSpPr>
          <p:cNvPr id="5" name="Segnaposto piè di pagina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de-DE"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altLang="de-DE" lang="de-DE" smtClean="0"/>
              <a:t>‹N›</a:t>
            </a:fld>
            <a:endParaRPr altLang="de-DE"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altLang="de-DE" lang="de-DE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5" Target="../media/image3.png" Type="http://schemas.openxmlformats.org/officeDocument/2006/relationships/image"/><Relationship Id="rId4" Target="../media/media1.mp3" Type="http://schemas.microsoft.com/office/2007/relationships/media"/><Relationship Id="rId3" Target="../media/media1.mp3" Type="http://schemas.openxmlformats.org/officeDocument/2006/relationships/audio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7" Target="../media/image3.png" Type="http://schemas.openxmlformats.org/officeDocument/2006/relationships/image"/><Relationship Id="rId6" Target="../media/media2.mp3" Type="http://schemas.microsoft.com/office/2007/relationships/media"/><Relationship Id="rId5" Target="../media/media2.mp3" Type="http://schemas.openxmlformats.org/officeDocument/2006/relationships/audio"/><Relationship Id="rId4" Target="../media/image6.jpeg" Type="http://schemas.openxmlformats.org/officeDocument/2006/relationships/image"/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7" Target="../media/image3.png" Type="http://schemas.openxmlformats.org/officeDocument/2006/relationships/image"/><Relationship Id="rId6" Target="../media/media3.mp3" Type="http://schemas.microsoft.com/office/2007/relationships/media"/><Relationship Id="rId5" Target="../media/media3.mp3" Type="http://schemas.openxmlformats.org/officeDocument/2006/relationships/audio"/><Relationship Id="rId4" Target="../media/image9.jpeg" Type="http://schemas.openxmlformats.org/officeDocument/2006/relationships/image"/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7" Target="../media/image3.png" Type="http://schemas.openxmlformats.org/officeDocument/2006/relationships/image"/><Relationship Id="rId6" Target="../media/media4.mp3" Type="http://schemas.microsoft.com/office/2007/relationships/media"/><Relationship Id="rId5" Target="../media/media4.mp3" Type="http://schemas.openxmlformats.org/officeDocument/2006/relationships/audio"/><Relationship Id="rId4" Target="../media/image11.jpeg" Type="http://schemas.openxmlformats.org/officeDocument/2006/relationships/image"/><Relationship Id="rId3" Target="https://www.youtube.com/embed/Hxm1BVN6KmQ?feature=oembed" TargetMode="External" Type="http://schemas.openxmlformats.org/officeDocument/2006/relationships/vide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media5.mp3" Type="http://schemas.microsoft.com/office/2007/relationships/media"/><Relationship Id="rId2" Target="../media/media5.mp3" Type="http://schemas.openxmlformats.org/officeDocument/2006/relationships/audio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media6.mp3" Type="http://schemas.microsoft.com/office/2007/relationships/media"/><Relationship Id="rId2" Target="../media/media6.mp3" Type="http://schemas.openxmlformats.org/officeDocument/2006/relationships/audio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media7.mp3" Type="http://schemas.microsoft.com/office/2007/relationships/media"/><Relationship Id="rId2" Target="../media/media7.mp3" Type="http://schemas.openxmlformats.org/officeDocument/2006/relationships/audio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3" Target="../media/image3.png" Type="http://schemas.openxmlformats.org/officeDocument/2006/relationships/image"/><Relationship Id="rId12" Target="../media/media8.mp3" Type="http://schemas.microsoft.com/office/2007/relationships/media"/><Relationship Id="rId11" Target="../media/media8.mp3" Type="http://schemas.openxmlformats.org/officeDocument/2006/relationships/audio"/><Relationship Id="rId10" Target="../media/image20.jpeg" Type="http://schemas.openxmlformats.org/officeDocument/2006/relationships/image"/><Relationship Id="rId9" Target="../media/image19.jpeg" Type="http://schemas.openxmlformats.org/officeDocument/2006/relationships/image"/><Relationship Id="rId8" Target="../media/image18.jpeg" Type="http://schemas.openxmlformats.org/officeDocument/2006/relationships/image"/><Relationship Id="rId7" Target="../media/image17.jpeg" Type="http://schemas.openxmlformats.org/officeDocument/2006/relationships/image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858B1-247F-35C9-CC65-DFB2D5A7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dirty="0" lang="it-IT">
                <a:ea typeface="Calibri Light"/>
                <a:cs typeface="Calibri Light"/>
              </a:rPr>
              <a:t>                      </a:t>
            </a:r>
            <a:r>
              <a:rPr altLang="it-IT" dirty="0" lang="it-IT" sz="6600">
                <a:solidFill>
                  <a:srgbClr val="00F0A4"/>
                </a:solidFill>
                <a:latin typeface="STXingkai"/>
                <a:ea typeface="Calibri Light"/>
                <a:cs typeface="Calibri Light"/>
              </a:rPr>
              <a:t>La valle d'Aosta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398AD-C7A6-3AA8-F48E-5EAF3D8F3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altLang="it-IT" lang="it-IT"/>
          </a:p>
        </p:txBody>
      </p:sp>
      <p:pic>
        <p:nvPicPr>
          <p:cNvPr descr="Val d'Aosta: un autunno sfolgorante tra castelli, vigne e foliage" id="5" name="Immagine 4">
            <a:extLst>
              <a:ext uri="{FF2B5EF4-FFF2-40B4-BE49-F238E27FC236}">
                <a16:creationId xmlns:a16="http://schemas.microsoft.com/office/drawing/2014/main" id="{C2999A77-6ED2-92F4-0BAA-CFA3534D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0326" l="9654" r="-9654" t="10326"/>
          <a:stretch/>
        </p:blipFill>
        <p:spPr>
          <a:xfrm>
            <a:off x="965376" y="1580257"/>
            <a:ext cx="11020106" cy="48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5D4414-16B2-0E82-237A-8E192511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9" y="5638165"/>
            <a:ext cx="4804105" cy="1144750"/>
          </a:xfrm>
        </p:spPr>
        <p:txBody>
          <a:bodyPr numCol="1"/>
          <a:lstStyle/>
          <a:p>
            <a:r>
              <a:rPr altLang="it-IT" dirty="0" lang="it-IT">
                <a:latin typeface="STXingkai"/>
                <a:ea typeface="Calibri Light"/>
                <a:cs typeface="Calibri Light"/>
              </a:rPr>
              <a:t>La Valle d'Aosta</a:t>
            </a:r>
            <a:br>
              <a:rPr altLang="it-IT" dirty="0" lang="it-IT">
                <a:latin typeface="STXingkai"/>
                <a:ea typeface="Calibri Light"/>
                <a:cs typeface="Calibri Light"/>
              </a:rPr>
            </a:br>
            <a:r>
              <a:rPr altLang="it-IT" dirty="0" lang="it-IT" sz="2800">
                <a:ea typeface="Calibri Light"/>
                <a:cs typeface="Calibri Light"/>
              </a:rPr>
              <a:t>la cartina fisica</a:t>
            </a:r>
          </a:p>
        </p:txBody>
      </p:sp>
      <p:pic>
        <p:nvPicPr>
          <p:cNvPr descr="Cartina fisica Valle d'Aosta da stampare gratis, carta geografica primaria" id="4" name="Segnaposto contenuto 3">
            <a:extLst>
              <a:ext uri="{FF2B5EF4-FFF2-40B4-BE49-F238E27FC236}">
                <a16:creationId xmlns:a16="http://schemas.microsoft.com/office/drawing/2014/main" id="{8730F0D3-ABC7-1A07-0B6D-A09C82F429A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574" y="2662"/>
            <a:ext cx="9874173" cy="579871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8BEDCD-E414-BD5C-067A-F19B95DC514E}"/>
              </a:ext>
            </a:extLst>
          </p:cNvPr>
          <p:cNvSpPr txBox="1"/>
          <p:nvPr/>
        </p:nvSpPr>
        <p:spPr>
          <a:xfrm>
            <a:off x="5520398" y="2972556"/>
            <a:ext cx="1276426" cy="369332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l"/>
            <a:r>
              <a:rPr altLang="it-IT" dirty="0" lang="it-IT">
                <a:ea typeface="Calibri"/>
                <a:cs typeface="Calibri"/>
              </a:rPr>
              <a:t>Aosta</a:t>
            </a:r>
            <a:endParaRPr altLang="it-IT" dirty="0" lang="it-IT"/>
          </a:p>
        </p:txBody>
      </p:sp>
      <p:pic>
        <p:nvPicPr>
          <p:cNvPr id="5" name="valle d'aosta">
            <a:hlinkClick action="ppaction://media"/>
            <a:extLst>
              <a:ext uri="{FF2B5EF4-FFF2-40B4-BE49-F238E27FC236}">
                <a16:creationId xmlns:a16="http://schemas.microsoft.com/office/drawing/2014/main" id="{307AEB3F-5BF1-CC15-4C08-60F928051B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3874" y="5907251"/>
            <a:ext cx="730162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436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E9141-BD31-6ECB-3993-0E2B6A92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</p:spPr>
        <p:txBody>
          <a:bodyPr numCol="1">
            <a:normAutofit fontScale="90000"/>
          </a:bodyPr>
          <a:lstStyle/>
          <a:p>
            <a:br>
              <a:rPr altLang="it-IT" dirty="0" lang="it-IT">
                <a:latin typeface="STXingkai"/>
                <a:ea typeface="Calibri Light"/>
                <a:cs typeface="Calibri Light"/>
              </a:rPr>
            </a:br>
            <a:r>
              <a:rPr altLang="it-IT" dirty="0" lang="it-IT" sz="8000">
                <a:latin typeface="STXingkai"/>
                <a:ea typeface="Calibri Light"/>
                <a:cs typeface="Calibri Light"/>
              </a:rPr>
              <a:t>le </a:t>
            </a:r>
            <a:r>
              <a:rPr altLang="it-IT" dirty="0" err="1" lang="it-IT" sz="8000">
                <a:latin typeface="STXingkai"/>
                <a:ea typeface="Calibri Light"/>
                <a:cs typeface="Calibri Light"/>
              </a:rPr>
              <a:t>specialita</a:t>
            </a:r>
          </a:p>
        </p:txBody>
      </p:sp>
      <p:pic>
        <p:nvPicPr>
          <p:cNvPr descr="Immagine che contiene Utensile da cucina, cibo, stoviglie, forchetta  Descrizione generata automaticamente" id="23" name="Segnaposto contenuto 22">
            <a:extLst>
              <a:ext uri="{FF2B5EF4-FFF2-40B4-BE49-F238E27FC236}">
                <a16:creationId xmlns:a16="http://schemas.microsoft.com/office/drawing/2014/main" id="{B31C1C40-3606-DD84-9732-1D0FCC4EFDB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69" y="1914990"/>
            <a:ext cx="2212428" cy="2044263"/>
          </a:xfr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D9A388F-6CFC-9E8D-4749-0E7D5911B10C}"/>
              </a:ext>
            </a:extLst>
          </p:cNvPr>
          <p:cNvSpPr txBox="1"/>
          <p:nvPr/>
        </p:nvSpPr>
        <p:spPr>
          <a:xfrm>
            <a:off x="2672080" y="1717040"/>
            <a:ext cx="4573752" cy="2031325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en-US">
                <a:latin typeface="Mulish"/>
              </a:rPr>
              <a:t>La polenta </a:t>
            </a:r>
            <a:r>
              <a:rPr dirty="0" err="1" lang="en-US">
                <a:latin typeface="Mulish"/>
              </a:rPr>
              <a:t>concia</a:t>
            </a:r>
            <a:r>
              <a:rPr dirty="0" lang="en-US">
                <a:latin typeface="Mulish"/>
              </a:rPr>
              <a:t> è un </a:t>
            </a:r>
            <a:r>
              <a:rPr dirty="0" err="1" lang="en-US">
                <a:latin typeface="Mulish"/>
              </a:rPr>
              <a:t>piatto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tipico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della</a:t>
            </a:r>
            <a:r>
              <a:rPr dirty="0" lang="en-US">
                <a:latin typeface="Mulish"/>
              </a:rPr>
              <a:t> Valle d’Aosta, </a:t>
            </a:r>
            <a:r>
              <a:rPr dirty="0"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ha origine proprio </a:t>
            </a:r>
            <a:r>
              <a:rPr dirty="0" err="1" lang="en-US">
                <a:latin typeface="Mulish"/>
              </a:rPr>
              <a:t>dalle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montagne</a:t>
            </a:r>
            <a:r>
              <a:rPr dirty="0" lang="en-US">
                <a:latin typeface="Mulish"/>
              </a:rPr>
              <a:t> di </a:t>
            </a:r>
            <a:r>
              <a:rPr dirty="0" err="1" lang="en-US">
                <a:latin typeface="Mulish"/>
              </a:rPr>
              <a:t>questa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regione</a:t>
            </a:r>
            <a:r>
              <a:rPr dirty="0" lang="en-US">
                <a:latin typeface="Mulish"/>
              </a:rPr>
              <a:t>. La polenta </a:t>
            </a:r>
            <a:r>
              <a:rPr dirty="0" err="1" lang="en-US">
                <a:latin typeface="Mulish"/>
              </a:rPr>
              <a:t>concia</a:t>
            </a:r>
            <a:r>
              <a:rPr dirty="0" lang="en-US">
                <a:latin typeface="Mulish"/>
              </a:rPr>
              <a:t> è </a:t>
            </a:r>
            <a:r>
              <a:rPr dirty="0" err="1" lang="en-US">
                <a:latin typeface="Mulish"/>
              </a:rPr>
              <a:t>una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ricetta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valdostana</a:t>
            </a:r>
            <a:r>
              <a:rPr dirty="0" lang="en-US">
                <a:latin typeface="Mulish"/>
              </a:rPr>
              <a:t> dove la polenta </a:t>
            </a:r>
            <a:r>
              <a:rPr dirty="0" err="1" lang="en-US">
                <a:latin typeface="Mulish"/>
              </a:rPr>
              <a:t>gialla</a:t>
            </a:r>
            <a:r>
              <a:rPr dirty="0" lang="en-US">
                <a:latin typeface="Mulish"/>
              </a:rPr>
              <a:t>, </a:t>
            </a:r>
            <a:r>
              <a:rPr dirty="0" err="1" lang="en-US">
                <a:latin typeface="Mulish"/>
              </a:rPr>
              <a:t>preparata</a:t>
            </a:r>
            <a:r>
              <a:rPr dirty="0" lang="en-US">
                <a:latin typeface="Mulish"/>
              </a:rPr>
              <a:t> a base di farina di </a:t>
            </a:r>
            <a:r>
              <a:rPr dirty="0" err="1" lang="en-US">
                <a:latin typeface="Mulish"/>
              </a:rPr>
              <a:t>mais</a:t>
            </a:r>
            <a:r>
              <a:rPr dirty="0" lang="en-US">
                <a:latin typeface="Mulish"/>
              </a:rPr>
              <a:t>, </a:t>
            </a:r>
            <a:r>
              <a:rPr dirty="0" err="1" lang="en-US">
                <a:latin typeface="Mulish"/>
              </a:rPr>
              <a:t>acqua</a:t>
            </a:r>
            <a:r>
              <a:rPr dirty="0" lang="en-US">
                <a:latin typeface="Mulish"/>
              </a:rPr>
              <a:t> e sale, è </a:t>
            </a:r>
            <a:r>
              <a:rPr dirty="0" err="1" lang="en-US">
                <a:latin typeface="Mulish"/>
              </a:rPr>
              <a:t>mescolata</a:t>
            </a:r>
            <a:r>
              <a:rPr dirty="0" lang="en-US">
                <a:latin typeface="Mulish"/>
              </a:rPr>
              <a:t> a burro e </a:t>
            </a:r>
            <a:r>
              <a:rPr dirty="0" err="1" lang="en-US">
                <a:latin typeface="Mulish"/>
              </a:rPr>
              <a:t>formaggi</a:t>
            </a:r>
            <a:r>
              <a:rPr dirty="0" lang="en-US">
                <a:latin typeface="Mulish"/>
              </a:rPr>
              <a:t>, </a:t>
            </a:r>
            <a:r>
              <a:rPr dirty="0" err="1" lang="en-US">
                <a:latin typeface="Mulish"/>
              </a:rPr>
              <a:t>trasformandosi</a:t>
            </a:r>
            <a:r>
              <a:rPr dirty="0" lang="en-US">
                <a:latin typeface="Mulish"/>
              </a:rPr>
              <a:t> in un </a:t>
            </a:r>
            <a:r>
              <a:rPr dirty="0" err="1" lang="en-US">
                <a:latin typeface="Mulish"/>
              </a:rPr>
              <a:t>piatto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ancora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più</a:t>
            </a:r>
            <a:r>
              <a:rPr dirty="0" lang="en-US">
                <a:latin typeface="Mulish"/>
              </a:rPr>
              <a:t> </a:t>
            </a:r>
            <a:r>
              <a:rPr dirty="0" err="1" lang="en-US">
                <a:latin typeface="Mulish"/>
              </a:rPr>
              <a:t>buono</a:t>
            </a:r>
            <a:r>
              <a:rPr dirty="0" lang="en-US">
                <a:latin typeface="Mulish"/>
              </a:rPr>
              <a:t>.</a:t>
            </a:r>
            <a:endParaRPr dirty="0" lang="en-US"/>
          </a:p>
        </p:txBody>
      </p:sp>
      <p:pic>
        <p:nvPicPr>
          <p:cNvPr descr="Immagine che contiene cibo, Spuntino, stoviglie, interno  Descrizione generata automaticamente" id="25" name="Immagine 24">
            <a:extLst>
              <a:ext uri="{FF2B5EF4-FFF2-40B4-BE49-F238E27FC236}">
                <a16:creationId xmlns:a16="http://schemas.microsoft.com/office/drawing/2014/main" id="{DC3CB6A4-9425-A846-1FBD-2A35047A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4406462"/>
            <a:ext cx="2743200" cy="18288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BAC6B03-CD04-DC35-6075-9863D000CA55}"/>
              </a:ext>
            </a:extLst>
          </p:cNvPr>
          <p:cNvSpPr txBox="1"/>
          <p:nvPr/>
        </p:nvSpPr>
        <p:spPr>
          <a:xfrm>
            <a:off x="2804160" y="4206240"/>
            <a:ext cx="4236720" cy="2308324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en-US">
                <a:latin typeface="Mulish"/>
              </a:rPr>
              <a:t>Tra le </a:t>
            </a:r>
            <a:r>
              <a:rPr dirty="0" err="1" lang="en-US">
                <a:latin typeface="Mulish"/>
              </a:rPr>
              <a:t>ricette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valdostane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più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rinomate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c’è</a:t>
            </a:r>
            <a:r>
              <a:rPr dirty="0" lang="en-US">
                <a:latin typeface="Mulish"/>
              </a:rPr>
              <a:t> la </a:t>
            </a:r>
            <a:r>
              <a:rPr dirty="0" lang="en-US">
                <a:latin typeface="Poppins"/>
                <a:cs typeface="Poppins"/>
              </a:rPr>
              <a:t>fonduta</a:t>
            </a:r>
            <a:r>
              <a:rPr dirty="0" lang="en-US">
                <a:latin typeface="Mulish"/>
              </a:rPr>
              <a:t>. Si </a:t>
            </a:r>
            <a:r>
              <a:rPr dirty="0" err="1" lang="en-US">
                <a:latin typeface="Mulish"/>
              </a:rPr>
              <a:t>tratta</a:t>
            </a:r>
            <a:r>
              <a:rPr dirty="0" lang="en-US">
                <a:latin typeface="Mulish"/>
              </a:rPr>
              <a:t> di </a:t>
            </a:r>
            <a:r>
              <a:rPr dirty="0" err="1" lang="en-US">
                <a:latin typeface="Mulish"/>
              </a:rPr>
              <a:t>formaggio</a:t>
            </a:r>
            <a:r>
              <a:rPr dirty="0" lang="en-US">
                <a:latin typeface="Mulish"/>
              </a:rPr>
              <a:t>, in </a:t>
            </a:r>
            <a:r>
              <a:rPr dirty="0" err="1" lang="en-US">
                <a:latin typeface="Mulish"/>
              </a:rPr>
              <a:t>questo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caso</a:t>
            </a:r>
            <a:r>
              <a:rPr dirty="0" lang="en-US">
                <a:latin typeface="Mulish"/>
              </a:rPr>
              <a:t> Fontina, </a:t>
            </a:r>
            <a:r>
              <a:rPr dirty="0"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viene</a:t>
            </a:r>
            <a:r>
              <a:rPr dirty="0" lang="en-US">
                <a:latin typeface="Mulish"/>
              </a:rPr>
              <a:t> sciolto a </a:t>
            </a:r>
            <a:r>
              <a:rPr dirty="0" err="1" lang="en-US">
                <a:latin typeface="Mulish"/>
              </a:rPr>
              <a:t>bagnomaria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insieme</a:t>
            </a:r>
            <a:r>
              <a:rPr dirty="0" lang="en-US">
                <a:latin typeface="Mulish"/>
              </a:rPr>
              <a:t> a latte, </a:t>
            </a:r>
            <a:r>
              <a:rPr dirty="0" err="1" lang="en-US">
                <a:latin typeface="Mulish"/>
              </a:rPr>
              <a:t>tuorli</a:t>
            </a:r>
            <a:r>
              <a:rPr dirty="0" lang="en-US">
                <a:latin typeface="Mulish"/>
              </a:rPr>
              <a:t>, burro e pepe </a:t>
            </a:r>
            <a:r>
              <a:rPr dirty="0" err="1" lang="en-US">
                <a:latin typeface="Mulish"/>
              </a:rPr>
              <a:t>nero</a:t>
            </a:r>
            <a:r>
              <a:rPr dirty="0" lang="en-US">
                <a:latin typeface="Mulish"/>
              </a:rPr>
              <a:t> e </a:t>
            </a:r>
            <a:r>
              <a:rPr dirty="0" err="1" lang="en-US">
                <a:latin typeface="Mulish"/>
              </a:rPr>
              <a:t>gustato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insieme</a:t>
            </a:r>
            <a:r>
              <a:rPr dirty="0" lang="en-US">
                <a:latin typeface="Mulish"/>
              </a:rPr>
              <a:t> a crostini di pane o </a:t>
            </a:r>
            <a:r>
              <a:rPr dirty="0" err="1" lang="en-US">
                <a:latin typeface="Mulish"/>
              </a:rPr>
              <a:t>patate</a:t>
            </a:r>
            <a:r>
              <a:rPr dirty="0" lang="en-US">
                <a:latin typeface="Mulish"/>
              </a:rPr>
              <a:t>. È un </a:t>
            </a:r>
            <a:r>
              <a:rPr dirty="0" err="1" lang="en-US">
                <a:latin typeface="Mulish"/>
              </a:rPr>
              <a:t>piatto</a:t>
            </a:r>
            <a:r>
              <a:rPr dirty="0" lang="en-US">
                <a:latin typeface="Mulish"/>
              </a:rPr>
              <a:t> molto </a:t>
            </a:r>
            <a:r>
              <a:rPr dirty="0" err="1" lang="en-US">
                <a:latin typeface="Mulish"/>
              </a:rPr>
              <a:t>conviviale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si</a:t>
            </a:r>
            <a:r>
              <a:rPr dirty="0" lang="en-US">
                <a:latin typeface="Mulish"/>
              </a:rPr>
              <a:t> </a:t>
            </a:r>
            <a:r>
              <a:rPr dirty="0" err="1" lang="en-US">
                <a:latin typeface="Mulish"/>
              </a:rPr>
              <a:t>mangia</a:t>
            </a:r>
            <a:r>
              <a:rPr dirty="0" lang="en-US">
                <a:latin typeface="Mulish"/>
              </a:rPr>
              <a:t> in </a:t>
            </a:r>
            <a:r>
              <a:rPr dirty="0" err="1" lang="en-US">
                <a:latin typeface="Mulish"/>
              </a:rPr>
              <a:t>compagnia</a:t>
            </a:r>
            <a:r>
              <a:rPr dirty="0" lang="en-US">
                <a:latin typeface="Mulish"/>
              </a:rPr>
              <a:t> come la </a:t>
            </a:r>
            <a:r>
              <a:rPr dirty="0" lang="en-US">
                <a:latin typeface="Poppins"/>
                <a:cs typeface="Poppins"/>
              </a:rPr>
              <a:t>bourguignonne.</a:t>
            </a:r>
            <a:endParaRPr dirty="0" lang="en-US"/>
          </a:p>
        </p:txBody>
      </p:sp>
      <p:pic>
        <p:nvPicPr>
          <p:cNvPr descr="carbonada-valdostana.jpg" id="27" name="Immagine 26">
            <a:extLst>
              <a:ext uri="{FF2B5EF4-FFF2-40B4-BE49-F238E27FC236}">
                <a16:creationId xmlns:a16="http://schemas.microsoft.com/office/drawing/2014/main" id="{FFAD0CFD-9290-D83A-28B1-C9B698A3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61219"/>
            <a:ext cx="2743199" cy="1827721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2508D89-2144-DC82-7578-B9F463813B5F}"/>
              </a:ext>
            </a:extLst>
          </p:cNvPr>
          <p:cNvSpPr txBox="1"/>
          <p:nvPr/>
        </p:nvSpPr>
        <p:spPr>
          <a:xfrm>
            <a:off x="7528560" y="2529840"/>
            <a:ext cx="4551680" cy="2339102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en-US">
                <a:latin typeface="Mulish"/>
              </a:rPr>
              <a:t>La </a:t>
            </a:r>
            <a:r>
              <a:rPr b="1" dirty="0" lang="en-US">
                <a:latin typeface="Calibri"/>
                <a:ea typeface="Calibri"/>
                <a:cs typeface="Poppins"/>
              </a:rPr>
              <a:t>carbonade </a:t>
            </a:r>
            <a:r>
              <a:rPr b="1" err="1" lang="en-US">
                <a:latin typeface="Calibri"/>
                <a:ea typeface="Calibri"/>
                <a:cs typeface="Poppins"/>
              </a:rPr>
              <a:t>valdostana</a:t>
            </a:r>
            <a:r>
              <a:rPr b="1" dirty="0" lang="en-US" sz="1100">
                <a:latin typeface="Poppins"/>
                <a:cs typeface="Poppins"/>
              </a:rPr>
              <a:t>,</a:t>
            </a:r>
            <a:r>
              <a:rPr dirty="0" lang="en-US" sz="1100">
                <a:latin typeface="Mulish"/>
              </a:rPr>
              <a:t> </a:t>
            </a:r>
            <a:r>
              <a:rPr dirty="0" lang="en-US">
                <a:latin typeface="Mulish"/>
              </a:rPr>
              <a:t>è </a:t>
            </a:r>
            <a:r>
              <a:rPr err="1" lang="en-US">
                <a:latin typeface="Mulish"/>
              </a:rPr>
              <a:t>una</a:t>
            </a:r>
            <a:r>
              <a:rPr dirty="0" lang="en-US">
                <a:latin typeface="Mulish"/>
              </a:rPr>
              <a:t> specie di </a:t>
            </a:r>
            <a:r>
              <a:rPr err="1" lang="en-US">
                <a:latin typeface="Mulish"/>
              </a:rPr>
              <a:t>spezzatino</a:t>
            </a:r>
            <a:r>
              <a:rPr dirty="0" lang="en-US">
                <a:latin typeface="Mulish"/>
              </a:rPr>
              <a:t> dove la carne </a:t>
            </a:r>
            <a:r>
              <a:rPr err="1" lang="en-US">
                <a:latin typeface="Mulish"/>
              </a:rPr>
              <a:t>viene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marinata</a:t>
            </a:r>
            <a:r>
              <a:rPr dirty="0" lang="en-US">
                <a:latin typeface="Mulish"/>
              </a:rPr>
              <a:t> e cotta a </a:t>
            </a:r>
            <a:r>
              <a:rPr err="1" lang="en-US">
                <a:latin typeface="Mulish"/>
              </a:rPr>
              <a:t>lungo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nel</a:t>
            </a:r>
            <a:r>
              <a:rPr dirty="0" lang="en-US">
                <a:latin typeface="Mulish"/>
              </a:rPr>
              <a:t> vino rosso e </a:t>
            </a:r>
            <a:r>
              <a:rPr err="1" lang="en-US">
                <a:latin typeface="Mulish"/>
              </a:rPr>
              <a:t>erbe</a:t>
            </a:r>
            <a:r>
              <a:rPr dirty="0" lang="en-US">
                <a:latin typeface="Mulish"/>
              </a:rPr>
              <a:t> di </a:t>
            </a:r>
            <a:r>
              <a:rPr err="1" lang="en-US">
                <a:latin typeface="Mulish"/>
              </a:rPr>
              <a:t>montagna</a:t>
            </a:r>
            <a:r>
              <a:rPr dirty="0" lang="en-US">
                <a:latin typeface="Mulish"/>
              </a:rPr>
              <a:t>, </a:t>
            </a:r>
            <a:r>
              <a:rPr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la </a:t>
            </a:r>
            <a:r>
              <a:rPr err="1" lang="en-US">
                <a:latin typeface="Mulish"/>
              </a:rPr>
              <a:t>rendono</a:t>
            </a:r>
            <a:r>
              <a:rPr dirty="0" lang="en-US">
                <a:latin typeface="Mulish"/>
              </a:rPr>
              <a:t> molto </a:t>
            </a:r>
            <a:r>
              <a:rPr err="1" lang="en-US">
                <a:latin typeface="Mulish"/>
              </a:rPr>
              <a:t>saporita</a:t>
            </a:r>
            <a:r>
              <a:rPr dirty="0" lang="en-US">
                <a:latin typeface="Mulish"/>
              </a:rPr>
              <a:t> e </a:t>
            </a:r>
            <a:r>
              <a:rPr err="1" lang="en-US">
                <a:latin typeface="Mulish"/>
              </a:rPr>
              <a:t>profumata</a:t>
            </a:r>
            <a:r>
              <a:rPr dirty="0" lang="en-US">
                <a:latin typeface="Mulish"/>
              </a:rPr>
              <a:t>. Il </a:t>
            </a:r>
            <a:r>
              <a:rPr err="1" lang="en-US">
                <a:latin typeface="Mulish"/>
              </a:rPr>
              <a:t>nome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deriva</a:t>
            </a:r>
            <a:r>
              <a:rPr dirty="0" lang="en-US">
                <a:latin typeface="Mulish"/>
              </a:rPr>
              <a:t> dal </a:t>
            </a:r>
            <a:r>
              <a:rPr err="1" lang="en-US">
                <a:latin typeface="Mulish"/>
              </a:rPr>
              <a:t>colore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scuro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la carne dopo le diverse ore di </a:t>
            </a:r>
            <a:r>
              <a:rPr err="1" lang="en-US">
                <a:latin typeface="Mulish"/>
              </a:rPr>
              <a:t>cottura</a:t>
            </a:r>
            <a:r>
              <a:rPr dirty="0" lang="en-US">
                <a:latin typeface="Mulish"/>
              </a:rPr>
              <a:t>, </a:t>
            </a:r>
            <a:r>
              <a:rPr err="1" lang="en-US">
                <a:latin typeface="Mulish"/>
              </a:rPr>
              <a:t>che</a:t>
            </a:r>
            <a:r>
              <a:rPr dirty="0" lang="en-US">
                <a:latin typeface="Mulish"/>
              </a:rPr>
              <a:t> la </a:t>
            </a:r>
            <a:r>
              <a:rPr err="1" lang="en-US">
                <a:latin typeface="Mulish"/>
              </a:rPr>
              <a:t>fanno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appunto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assomigliare</a:t>
            </a:r>
            <a:r>
              <a:rPr dirty="0" lang="en-US">
                <a:latin typeface="Mulish"/>
              </a:rPr>
              <a:t> a </a:t>
            </a:r>
            <a:r>
              <a:rPr err="1" lang="en-US">
                <a:latin typeface="Mulish"/>
              </a:rPr>
              <a:t>dei</a:t>
            </a:r>
            <a:r>
              <a:rPr dirty="0" lang="en-US">
                <a:latin typeface="Mulish"/>
              </a:rPr>
              <a:t> </a:t>
            </a:r>
            <a:r>
              <a:rPr err="1" lang="en-US">
                <a:latin typeface="Mulish"/>
              </a:rPr>
              <a:t>pezzi</a:t>
            </a:r>
            <a:r>
              <a:rPr dirty="0" lang="en-US">
                <a:latin typeface="Mulish"/>
              </a:rPr>
              <a:t> di </a:t>
            </a:r>
            <a:r>
              <a:rPr err="1" lang="en-US">
                <a:latin typeface="Mulish"/>
              </a:rPr>
              <a:t>carbone</a:t>
            </a:r>
            <a:r>
              <a:rPr dirty="0" lang="en-US">
                <a:latin typeface="Mulish"/>
              </a:rPr>
              <a:t>.</a:t>
            </a:r>
            <a:endParaRPr dirty="0" lang="en-US"/>
          </a:p>
        </p:txBody>
      </p:sp>
      <p:pic>
        <p:nvPicPr>
          <p:cNvPr id="4" name="le specialità">
            <a:hlinkClick action="ppaction://media"/>
            <a:extLst>
              <a:ext uri="{FF2B5EF4-FFF2-40B4-BE49-F238E27FC236}">
                <a16:creationId xmlns:a16="http://schemas.microsoft.com/office/drawing/2014/main" id="{2935CA3F-A2C6-7D36-9E0A-D80527898D0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7587" y="578915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544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fmla="*/ 2987009 w 4315791" name="connsiteX0"/>
                <a:gd fmla="*/ 0 h 4312749" name="connsiteY0"/>
                <a:gd fmla="*/ 4136908 w 4315791" name="connsiteX1"/>
                <a:gd fmla="*/ 333995 h 4312749" name="connsiteY1"/>
                <a:gd fmla="*/ 4315791 w 4315791" name="connsiteX2"/>
                <a:gd fmla="*/ 445229 h 4312749" name="connsiteY2"/>
                <a:gd fmla="*/ 4315791 w 4315791" name="connsiteX3"/>
                <a:gd fmla="*/ 1208150 h 4312749" name="connsiteY3"/>
                <a:gd fmla="*/ 4145996 w 4315791" name="connsiteX4"/>
                <a:gd fmla="*/ 1085198 h 4312749" name="connsiteY4"/>
                <a:gd fmla="*/ 3631470 w 4315791" name="connsiteX5"/>
                <a:gd fmla="*/ 767158 h 4312749" name="connsiteY5"/>
                <a:gd fmla="*/ 2987009 w 4315791" name="connsiteX6"/>
                <a:gd fmla="*/ 611504 h 4312749" name="connsiteY6"/>
                <a:gd fmla="*/ 1985110 w 4315791" name="connsiteX7"/>
                <a:gd fmla="*/ 855943 h 4312749" name="connsiteY7"/>
                <a:gd fmla="*/ 1223061 w 4315791" name="connsiteX8"/>
                <a:gd fmla="*/ 1585590 h 4312749" name="connsiteY8"/>
                <a:gd fmla="*/ 1023311 w 4315791" name="connsiteX9"/>
                <a:gd fmla="*/ 1849089 h 4312749" name="connsiteY9"/>
                <a:gd fmla="*/ 652067 w 4315791" name="connsiteX10"/>
                <a:gd fmla="*/ 2610233 h 4312749" name="connsiteY10"/>
                <a:gd fmla="*/ 876921 w 4315791" name="connsiteX11"/>
                <a:gd fmla="*/ 3447930 h 4312749" name="connsiteY11"/>
                <a:gd fmla="*/ 1504428 w 4315791" name="connsiteX12"/>
                <a:gd fmla="*/ 4177169 h 4312749" name="connsiteY12"/>
                <a:gd fmla="*/ 1689053 w 4315791" name="connsiteX13"/>
                <a:gd fmla="*/ 4312749 h 4312749" name="connsiteY13"/>
                <a:gd fmla="*/ 729636 w 4315791" name="connsiteX14"/>
                <a:gd fmla="*/ 4312749 h 4312749" name="connsiteY14"/>
                <a:gd fmla="*/ 638463 w 4315791" name="connsiteX15"/>
                <a:gd fmla="*/ 4216521 h 4312749" name="connsiteY15"/>
                <a:gd fmla="*/ 0 w 4315791" name="connsiteX16"/>
                <a:gd fmla="*/ 2610335 h 4312749" name="connsiteY16"/>
                <a:gd fmla="*/ 683474 w 4315791" name="connsiteX17"/>
                <a:gd fmla="*/ 1242376 h 4312749" name="connsiteY17"/>
                <a:gd fmla="*/ 2987009 w 4315791" name="connsiteX18"/>
                <a:gd fmla="*/ 0 h 4312749" name="connsiteY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 wrap="square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fmla="*/ 2987009 w 4315791" name="connsiteX0"/>
                <a:gd fmla="*/ 0 h 4312749" name="connsiteY0"/>
                <a:gd fmla="*/ 4136908 w 4315791" name="connsiteX1"/>
                <a:gd fmla="*/ 333995 h 4312749" name="connsiteY1"/>
                <a:gd fmla="*/ 4315791 w 4315791" name="connsiteX2"/>
                <a:gd fmla="*/ 445229 h 4312749" name="connsiteY2"/>
                <a:gd fmla="*/ 4315791 w 4315791" name="connsiteX3"/>
                <a:gd fmla="*/ 1079495 h 4312749" name="connsiteY3"/>
                <a:gd fmla="*/ 4206793 w 4315791" name="connsiteX4"/>
                <a:gd fmla="*/ 1000737 h 4312749" name="connsiteY4"/>
                <a:gd fmla="*/ 2987119 w 4315791" name="connsiteX5"/>
                <a:gd fmla="*/ 509571 h 4312749" name="connsiteY5"/>
                <a:gd fmla="*/ 1133184 w 4315791" name="connsiteX6"/>
                <a:gd fmla="*/ 1528405 h 4312749" name="connsiteY6"/>
                <a:gd fmla="*/ 935607 w 4315791" name="connsiteX7"/>
                <a:gd fmla="*/ 1789050 h 4312749" name="connsiteY7"/>
                <a:gd fmla="*/ 543498 w 4315791" name="connsiteX8"/>
                <a:gd fmla="*/ 2610233 h 4312749" name="connsiteY8"/>
                <a:gd fmla="*/ 780416 w 4315791" name="connsiteX9"/>
                <a:gd fmla="*/ 3494616 h 4312749" name="connsiteY9"/>
                <a:gd fmla="*/ 1433786 w 4315791" name="connsiteX10"/>
                <a:gd fmla="*/ 4254537 h 4312749" name="connsiteY10"/>
                <a:gd fmla="*/ 1513041 w 4315791" name="connsiteX11"/>
                <a:gd fmla="*/ 4312749 h 4312749" name="connsiteY11"/>
                <a:gd fmla="*/ 729636 w 4315791" name="connsiteX12"/>
                <a:gd fmla="*/ 4312749 h 4312749" name="connsiteY12"/>
                <a:gd fmla="*/ 638463 w 4315791" name="connsiteX13"/>
                <a:gd fmla="*/ 4216521 h 4312749" name="connsiteY13"/>
                <a:gd fmla="*/ 0 w 4315791" name="connsiteX14"/>
                <a:gd fmla="*/ 2610335 h 4312749" name="connsiteY14"/>
                <a:gd fmla="*/ 683474 w 4315791" name="connsiteX15"/>
                <a:gd fmla="*/ 1242376 h 4312749" name="connsiteY15"/>
                <a:gd fmla="*/ 2987009 w 4315791" name="connsiteX16"/>
                <a:gd fmla="*/ 0 h 4312749" name="connsiteY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312749" w="4315791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 wrap="square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fmla="*/ 3028307 w 4314657" name="connsiteX0"/>
                <a:gd fmla="*/ 21 h 4364939" name="connsiteY0"/>
                <a:gd fmla="*/ 3066670 w 4314657" name="connsiteX1"/>
                <a:gd fmla="*/ 836 h 4364939" name="connsiteY1"/>
                <a:gd fmla="*/ 3220125 w 4314657" name="connsiteX2"/>
                <a:gd fmla="*/ 9909 h 4364939" name="connsiteY2"/>
                <a:gd fmla="*/ 3816113 w 4314657" name="connsiteX3"/>
                <a:gd fmla="*/ 150272 h 4364939" name="connsiteY3"/>
                <a:gd fmla="*/ 4089981 w 4314657" name="connsiteX4"/>
                <a:gd fmla="*/ 272287 h 4364939" name="connsiteY4"/>
                <a:gd fmla="*/ 4314657 w 4314657" name="connsiteX5"/>
                <a:gd fmla="*/ 398926 h 4364939" name="connsiteY5"/>
                <a:gd fmla="*/ 4314657 w 4314657" name="connsiteX6"/>
                <a:gd fmla="*/ 911199 h 4364939" name="connsiteY6"/>
                <a:gd fmla="*/ 4310597 w 4314657" name="connsiteX7"/>
                <a:gd fmla="*/ 908154 h 4364939" name="connsiteY7"/>
                <a:gd fmla="*/ 4203223 w 4314657" name="connsiteX8"/>
                <a:gd fmla="*/ 829562 h 4364939" name="connsiteY8"/>
                <a:gd fmla="*/ 4095850 w 4314657" name="connsiteX9"/>
                <a:gd fmla="*/ 753520 h 4364939" name="connsiteY9"/>
                <a:gd fmla="*/ 3652987 w 4314657" name="connsiteX10"/>
                <a:gd fmla="*/ 494811 h 4364939" name="connsiteY10"/>
                <a:gd fmla="*/ 3173610 w 4314657" name="connsiteX11"/>
                <a:gd fmla="*/ 347209 h 4364939" name="connsiteY11"/>
                <a:gd fmla="*/ 3047760 w 4314657" name="connsiteX12"/>
                <a:gd fmla="*/ 332632 h 4364939" name="connsiteY12"/>
                <a:gd fmla="*/ 3016027 w 4314657" name="connsiteX13"/>
                <a:gd fmla="*/ 330186 h 4364939" name="connsiteY13"/>
                <a:gd fmla="*/ 2984184 w 4314657" name="connsiteX14"/>
                <a:gd fmla="*/ 328658 h 4364939" name="connsiteY14"/>
                <a:gd fmla="*/ 2952233 w 4314657" name="connsiteX15"/>
                <a:gd fmla="*/ 327332 h 4364939" name="connsiteY15"/>
                <a:gd fmla="*/ 2919085 w 4314657" name="connsiteX16"/>
                <a:gd fmla="*/ 327026 h 4364939" name="connsiteY16"/>
                <a:gd fmla="*/ 2852901 w 4314657" name="connsiteX17"/>
                <a:gd fmla="*/ 326720 h 4364939" name="connsiteY17"/>
                <a:gd fmla="*/ 2786826 w 4314657" name="connsiteX18"/>
                <a:gd fmla="*/ 328148 h 4364939" name="connsiteY18"/>
                <a:gd fmla="*/ 2720965 w 4314657" name="connsiteX19"/>
                <a:gd fmla="*/ 331409 h 4364939" name="connsiteY19"/>
                <a:gd fmla="*/ 2655325 w 4314657" name="connsiteX20"/>
                <a:gd fmla="*/ 336098 h 4364939" name="connsiteY20"/>
                <a:gd fmla="*/ 2524803 w 4314657" name="connsiteX21"/>
                <a:gd fmla="*/ 350573 h 4364939" name="connsiteY21"/>
                <a:gd fmla="*/ 2460139 w 4314657" name="connsiteX22"/>
                <a:gd fmla="*/ 360664 h 4364939" name="connsiteY22"/>
                <a:gd fmla="*/ 2396019 w 4314657" name="connsiteX23"/>
                <a:gd fmla="*/ 372693 h 4364939" name="connsiteY23"/>
                <a:gd fmla="*/ 2145843 w 4314657" name="connsiteX24"/>
                <a:gd fmla="*/ 440989 h 4364939" name="connsiteY24"/>
                <a:gd fmla="*/ 1698635 w 4314657" name="connsiteX25"/>
                <a:gd fmla="*/ 682676 h 4364939" name="connsiteY25"/>
                <a:gd fmla="*/ 1498450 w 4314657" name="connsiteX26"/>
                <a:gd fmla="*/ 835474 h 4364939" name="connsiteY26"/>
                <a:gd fmla="*/ 1307285 w 4314657" name="connsiteX27"/>
                <a:gd fmla="*/ 1001220 h 4364939" name="connsiteY27"/>
                <a:gd fmla="*/ 947780 w 4314657" name="connsiteX28"/>
                <a:gd fmla="*/ 1369612 h 4364939" name="connsiteY28"/>
                <a:gd fmla="*/ 905939 w 4314657" name="connsiteX29"/>
                <a:gd fmla="*/ 1419458 h 4364939" name="connsiteY29"/>
                <a:gd fmla="*/ 863228 w 4314657" name="connsiteX30"/>
                <a:gd fmla="*/ 1471545 h 4364939" name="connsiteY30"/>
                <a:gd fmla="*/ 774330 w 4314657" name="connsiteX31"/>
                <a:gd fmla="*/ 1577659 h 4364939" name="connsiteY31"/>
                <a:gd fmla="*/ 595554 w 4314657" name="connsiteX32"/>
                <a:gd fmla="*/ 1780916 h 4364939" name="connsiteY32"/>
                <a:gd fmla="*/ 430365 w 4314657" name="connsiteX33"/>
                <a:gd fmla="*/ 1982644 h 4364939" name="connsiteY33"/>
                <a:gd fmla="*/ 358855 w 4314657" name="connsiteX34"/>
                <a:gd fmla="*/ 2087025 h 4364939" name="connsiteY34"/>
                <a:gd fmla="*/ 296583 w 4314657" name="connsiteX35"/>
                <a:gd fmla="*/ 2194872 h 4364939" name="connsiteY35"/>
                <a:gd fmla="*/ 207358 w 4314657" name="connsiteX36"/>
                <a:gd fmla="*/ 2423918 h 4364939" name="connsiteY36"/>
                <a:gd fmla="*/ 177146 w 4314657" name="connsiteX37"/>
                <a:gd fmla="*/ 2668765 h 4364939" name="connsiteY37"/>
                <a:gd fmla="*/ 248763 w 4314657" name="connsiteX38"/>
                <a:gd fmla="*/ 3168854 h 4364939" name="connsiteY38"/>
                <a:gd fmla="*/ 445688 w 4314657" name="connsiteX39"/>
                <a:gd fmla="*/ 3637956 h 4364939" name="connsiteY39"/>
                <a:gd fmla="*/ 735859 w 4314657" name="connsiteX40"/>
                <a:gd fmla="*/ 4062310 h 4364939" name="connsiteY40"/>
                <a:gd fmla="*/ 910884 w 4314657" name="connsiteX41"/>
                <a:gd fmla="*/ 4254366 h 4364939" name="connsiteY41"/>
                <a:gd fmla="*/ 1030507 w 4314657" name="connsiteX42"/>
                <a:gd fmla="*/ 4364939 h 4364939" name="connsiteY42"/>
                <a:gd fmla="*/ 676755 w 4314657" name="connsiteX43"/>
                <a:gd fmla="*/ 4364939 h 4364939" name="connsiteY43"/>
                <a:gd fmla="*/ 538105 w 4314657" name="connsiteX44"/>
                <a:gd fmla="*/ 4202315 h 4364939" name="connsiteY44"/>
                <a:gd fmla="*/ 241592 w 4314657" name="connsiteX45"/>
                <a:gd fmla="*/ 3731226 h 4364939" name="connsiteY45"/>
                <a:gd fmla="*/ 60317 w 4314657" name="connsiteX46"/>
                <a:gd fmla="*/ 3211362 h 4364939" name="connsiteY46"/>
                <a:gd fmla="*/ 0 w 4314657" name="connsiteX47"/>
                <a:gd fmla="*/ 2668765 h 4364939" name="connsiteY47"/>
                <a:gd fmla="*/ 21736 w 4314657" name="connsiteX48"/>
                <a:gd fmla="*/ 2390280 h 4364939" name="connsiteY48"/>
                <a:gd fmla="*/ 27605 w 4314657" name="connsiteX49"/>
                <a:gd fmla="*/ 2355521 h 4364939" name="connsiteY49"/>
                <a:gd fmla="*/ 34669 w 4314657" name="connsiteX50"/>
                <a:gd fmla="*/ 2320862 h 4364939" name="connsiteY50"/>
                <a:gd fmla="*/ 50753 w 4314657" name="connsiteX51"/>
                <a:gd fmla="*/ 2251750 h 4364939" name="connsiteY51"/>
                <a:gd fmla="*/ 93899 w 4314657" name="connsiteX52"/>
                <a:gd fmla="*/ 2116179 h 4364939" name="connsiteY52"/>
                <a:gd fmla="*/ 150194 w 4314657" name="connsiteX53"/>
                <a:gd fmla="*/ 1985498 h 4364939" name="connsiteY53"/>
                <a:gd fmla="*/ 216486 w 4314657" name="connsiteX54"/>
                <a:gd fmla="*/ 1860628 h 4364939" name="connsiteY54"/>
                <a:gd fmla="*/ 363527 w 4314657" name="connsiteX55"/>
                <a:gd fmla="*/ 1625058 h 4364939" name="connsiteY55"/>
                <a:gd fmla="*/ 514155 w 4314657" name="connsiteX56"/>
                <a:gd fmla="*/ 1402231 h 4364939" name="connsiteY56"/>
                <a:gd fmla="*/ 586861 w 4314657" name="connsiteX57"/>
                <a:gd fmla="*/ 1293160 h 4364939" name="connsiteY57"/>
                <a:gd fmla="*/ 623702 w 4314657" name="connsiteX58"/>
                <a:gd fmla="*/ 1236892 h 4364939" name="connsiteY58"/>
                <a:gd fmla="*/ 662283 w 4314657" name="connsiteX59"/>
                <a:gd fmla="*/ 1178892 h 4364939" name="connsiteY59"/>
                <a:gd fmla="*/ 827364 w 4314657" name="connsiteX60"/>
                <a:gd fmla="*/ 951170 h 4364939" name="connsiteY60"/>
                <a:gd fmla="*/ 1016355 w 4314657" name="connsiteX61"/>
                <a:gd fmla="*/ 736089 h 4364939" name="connsiteY61"/>
                <a:gd fmla="*/ 1482474 w 4314657" name="connsiteX62"/>
                <a:gd fmla="*/ 378707 h 4364939" name="connsiteY62"/>
                <a:gd fmla="*/ 2035644 w 4314657" name="connsiteX63"/>
                <a:gd fmla="*/ 149151 h 4364939" name="connsiteY63"/>
                <a:gd fmla="*/ 2324619 w 4314657" name="connsiteX64"/>
                <a:gd fmla="*/ 72802 h 4364939" name="connsiteY64"/>
                <a:gd fmla="*/ 2618809 w 4314657" name="connsiteX65"/>
                <a:gd fmla="*/ 24078 h 4364939" name="connsiteY65"/>
                <a:gd fmla="*/ 2914849 w 4314657" name="connsiteX66"/>
                <a:gd fmla="*/ 1957 h 4364939" name="connsiteY66"/>
                <a:gd fmla="*/ 2951907 w 4314657" name="connsiteX67"/>
                <a:gd fmla="*/ 633 h 4364939" name="connsiteY67"/>
                <a:gd fmla="*/ 2990052 w 4314657" name="connsiteX68"/>
                <a:gd fmla="*/ 224 h 4364939" name="connsiteY68"/>
                <a:gd fmla="*/ 3028307 w 4314657" name="connsiteX69"/>
                <a:gd fmla="*/ 21 h 4364939" name="connsiteY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b="b" l="l" r="r" t="t"/>
              <a:pathLst>
                <a:path h="4364939" w="4314657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 wrap="square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fmla="*/ 3053738 w 4336168" name="connsiteX0"/>
                <a:gd fmla="*/ 111 h 4630833" name="connsiteY0"/>
                <a:gd fmla="*/ 3093948 w 4336168" name="connsiteX1"/>
                <a:gd fmla="*/ 316 h 4630833" name="connsiteY1"/>
                <a:gd fmla="*/ 3134268 w 4336168" name="connsiteX2"/>
                <a:gd fmla="*/ 1743 h 4630833" name="connsiteY2"/>
                <a:gd fmla="*/ 3295438 w 4336168" name="connsiteX3"/>
                <a:gd fmla="*/ 13058 h 4630833" name="connsiteY3"/>
                <a:gd fmla="*/ 3918813 w 4336168" name="connsiteX4"/>
                <a:gd fmla="*/ 169935 h 4630833" name="connsiteY4"/>
                <a:gd fmla="*/ 4203331 w 4336168" name="connsiteX5"/>
                <a:gd fmla="*/ 305405 h 4630833" name="connsiteY5"/>
                <a:gd fmla="*/ 4336168 w 4336168" name="connsiteX6"/>
                <a:gd fmla="*/ 386579 h 4630833" name="connsiteY6"/>
                <a:gd fmla="*/ 4336168 w 4336168" name="connsiteX7"/>
                <a:gd fmla="*/ 772673 h 4630833" name="connsiteY7"/>
                <a:gd fmla="*/ 4270820 w 4336168" name="connsiteX8"/>
                <a:gd fmla="*/ 728127 h 4630833" name="connsiteY8"/>
                <a:gd fmla="*/ 4030208 w 4336168" name="connsiteX9"/>
                <a:gd fmla="*/ 587253 h 4630833" name="connsiteY9"/>
                <a:gd fmla="*/ 3781010 w 4336168" name="connsiteX10"/>
                <a:gd fmla="*/ 471455 h 4630833" name="connsiteY10"/>
                <a:gd fmla="*/ 3254466 w 4336168" name="connsiteX11"/>
                <a:gd fmla="*/ 338024 h 4630833" name="connsiteY11"/>
                <a:gd fmla="*/ 3117966 w 4336168" name="connsiteX12"/>
                <a:gd fmla="*/ 326812 h 4630833" name="connsiteY12"/>
                <a:gd fmla="*/ 3083625 w 4336168" name="connsiteX13"/>
                <a:gd fmla="*/ 325179 h 4630833" name="connsiteY13"/>
                <a:gd fmla="*/ 3049173 w 4336168" name="connsiteX14"/>
                <a:gd fmla="*/ 324366 h 4630833" name="connsiteY14"/>
                <a:gd fmla="*/ 2978858 w 4336168" name="connsiteX15"/>
                <a:gd fmla="*/ 323855 h 4630833" name="connsiteY15"/>
                <a:gd fmla="*/ 2695862 w 4336168" name="connsiteX16"/>
                <a:gd fmla="*/ 335373 h 4630833" name="connsiteY16"/>
                <a:gd fmla="*/ 2417972 w 4336168" name="connsiteX17"/>
                <a:gd fmla="*/ 372070 h 4630833" name="connsiteY17"/>
                <a:gd fmla="*/ 2148451 w 4336168" name="connsiteX18"/>
                <a:gd fmla="*/ 437613 h 4630833" name="connsiteY18"/>
                <a:gd fmla="*/ 1889690 w 4336168" name="connsiteX19"/>
                <a:gd fmla="*/ 532515 h 4630833" name="connsiteY19"/>
                <a:gd fmla="*/ 1644512 w 4336168" name="connsiteX20"/>
                <a:gd fmla="*/ 658098 h 4630833" name="connsiteY20"/>
                <a:gd fmla="*/ 1200999 w 4336168" name="connsiteX21"/>
                <a:gd fmla="*/ 992137 h 4630833" name="connsiteY21"/>
                <a:gd fmla="*/ 1003531 w 4336168" name="connsiteX22"/>
                <a:gd fmla="*/ 1192234 h 4630833" name="connsiteY22"/>
                <a:gd fmla="*/ 910394 w 4336168" name="connsiteX23"/>
                <a:gd fmla="*/ 1298347 h 4630833" name="connsiteY23"/>
                <a:gd fmla="*/ 821278 w 4336168" name="connsiteX24"/>
                <a:gd fmla="*/ 1408233 h 4630833" name="connsiteY24"/>
                <a:gd fmla="*/ 732162 w 4336168" name="connsiteX25"/>
                <a:gd fmla="*/ 1521993 h 4630833" name="connsiteY25"/>
                <a:gd fmla="*/ 640548 w 4336168" name="connsiteX26"/>
                <a:gd fmla="*/ 1634323 h 4630833" name="connsiteY26"/>
                <a:gd fmla="*/ 457317 w 4336168" name="connsiteX27"/>
                <a:gd fmla="*/ 1855930 h 4630833" name="connsiteY27"/>
                <a:gd fmla="*/ 369288 w 4336168" name="connsiteX28"/>
                <a:gd fmla="*/ 1967955 h 4630833" name="connsiteY28"/>
                <a:gd fmla="*/ 287128 w 4336168" name="connsiteX29"/>
                <a:gd fmla="*/ 2083243 h 4630833" name="connsiteY29"/>
                <a:gd fmla="*/ 212683 w 4336168" name="connsiteX30"/>
                <a:gd fmla="*/ 2202607 h 4630833" name="connsiteY30"/>
                <a:gd fmla="*/ 179101 w 4336168" name="connsiteX31"/>
                <a:gd fmla="*/ 2264177 h 4630833" name="connsiteY31"/>
                <a:gd fmla="*/ 148890 w 4336168" name="connsiteX32"/>
                <a:gd fmla="*/ 2327172 h 4630833" name="connsiteY32"/>
                <a:gd fmla="*/ 61295 w 4336168" name="connsiteX33"/>
                <a:gd fmla="*/ 2590672 h 4630833" name="connsiteY33"/>
                <a:gd fmla="*/ 32604 w 4336168" name="connsiteX34"/>
                <a:gd fmla="*/ 2866202 h 4630833" name="connsiteY34"/>
                <a:gd fmla="*/ 100853 w 4336168" name="connsiteX35"/>
                <a:gd fmla="*/ 3418074 h 4630833" name="connsiteY35"/>
                <a:gd fmla="*/ 184971 w 4336168" name="connsiteX36"/>
                <a:gd fmla="*/ 3684428 h 4630833" name="connsiteY36"/>
                <a:gd fmla="*/ 210836 w 4336168" name="connsiteX37"/>
                <a:gd fmla="*/ 3749462 h 4630833" name="connsiteY37"/>
                <a:gd fmla="*/ 238440 w 4336168" name="connsiteX38"/>
                <a:gd fmla="*/ 3813783 h 4630833" name="connsiteY38"/>
                <a:gd fmla="*/ 252894 w 4336168" name="connsiteX39"/>
                <a:gd fmla="*/ 3845688 h 4630833" name="connsiteY39"/>
                <a:gd fmla="*/ 268109 w 4336168" name="connsiteX40"/>
                <a:gd fmla="*/ 3877287 h 4630833" name="connsiteY40"/>
                <a:gd fmla="*/ 299409 w 4336168" name="connsiteX41"/>
                <a:gd fmla="*/ 3939978 h 4630833" name="connsiteY41"/>
                <a:gd fmla="*/ 440689 w 4336168" name="connsiteX42"/>
                <a:gd fmla="*/ 4182378 h 4630833" name="connsiteY42"/>
                <a:gd fmla="*/ 606640 w 4336168" name="connsiteX43"/>
                <a:gd fmla="*/ 4409488 h 4630833" name="connsiteY43"/>
                <a:gd fmla="*/ 792425 w 4336168" name="connsiteX44"/>
                <a:gd fmla="*/ 4621205 h 4630833" name="connsiteY44"/>
                <a:gd fmla="*/ 802442 w 4336168" name="connsiteX45"/>
                <a:gd fmla="*/ 4630833 h 4630833" name="connsiteY45"/>
                <a:gd fmla="*/ 592561 w 4336168" name="connsiteX46"/>
                <a:gd fmla="*/ 4630833 h 4630833" name="connsiteY46"/>
                <a:gd fmla="*/ 489377 w 4336168" name="connsiteX47"/>
                <a:gd fmla="*/ 4483185 h 4630833" name="connsiteY47"/>
                <a:gd fmla="*/ 344944 w 4336168" name="connsiteX48"/>
                <a:gd fmla="*/ 4231611 h 4630833" name="connsiteY48"/>
                <a:gd fmla="*/ 224311 w 4336168" name="connsiteX49"/>
                <a:gd fmla="*/ 3970456 h 4630833" name="connsiteY49"/>
                <a:gd fmla="*/ 0 w 4336168" name="connsiteX50"/>
                <a:gd fmla="*/ 2866202 h 4630833" name="connsiteY50"/>
                <a:gd fmla="*/ 25105 w 4336168" name="connsiteX51"/>
                <a:gd fmla="*/ 2584351 h 4630833" name="connsiteY51"/>
                <a:gd fmla="*/ 105200 w 4336168" name="connsiteX52"/>
                <a:gd fmla="*/ 2310863 h 4630833" name="connsiteY52"/>
                <a:gd fmla="*/ 232245 w 4336168" name="connsiteX53"/>
                <a:gd fmla="*/ 2053172 h 4630833" name="connsiteY53"/>
                <a:gd fmla="*/ 307667 w 4336168" name="connsiteX54"/>
                <a:gd fmla="*/ 1930341 h 4630833" name="connsiteY54"/>
                <a:gd fmla="*/ 386893 w 4336168" name="connsiteX55"/>
                <a:gd fmla="*/ 1810161 h 4630833" name="connsiteY55"/>
                <a:gd fmla="*/ 548823 w 4336168" name="connsiteX56"/>
                <a:gd fmla="*/ 1573876 h 4630833" name="connsiteY56"/>
                <a:gd fmla="*/ 626419 w 4336168" name="connsiteX57"/>
                <a:gd fmla="*/ 1455224 h 4630833" name="connsiteY57"/>
                <a:gd fmla="*/ 701081 w 4336168" name="connsiteX58"/>
                <a:gd fmla="*/ 1334534 h 4630833" name="connsiteY58"/>
                <a:gd fmla="*/ 861162 w 4336168" name="connsiteX59"/>
                <a:gd fmla="*/ 1091320 h 4630833" name="connsiteY59"/>
                <a:gd fmla="*/ 1042329 w 4336168" name="connsiteX60"/>
                <a:gd fmla="*/ 858093 h 4630833" name="connsiteY60"/>
                <a:gd fmla="*/ 1487799 w 4336168" name="connsiteX61"/>
                <a:gd fmla="*/ 446686 h 4630833" name="connsiteY61"/>
                <a:gd fmla="*/ 1754060 w 4336168" name="connsiteX62"/>
                <a:gd fmla="*/ 283388 h 4630833" name="connsiteY62"/>
                <a:gd fmla="*/ 2044121 w 4336168" name="connsiteX63"/>
                <a:gd fmla="*/ 157906 h 4630833" name="connsiteY63"/>
                <a:gd fmla="*/ 2349287 w 4336168" name="connsiteX64"/>
                <a:gd fmla="*/ 71364 h 4630833" name="connsiteY64"/>
                <a:gd fmla="*/ 2661411 w 4336168" name="connsiteX65"/>
                <a:gd fmla="*/ 21213 h 4630833" name="connsiteY65"/>
                <a:gd fmla="*/ 2818124 w 4336168" name="connsiteX66"/>
                <a:gd fmla="*/ 7146 h 4630833" name="connsiteY66"/>
                <a:gd fmla="*/ 2974728 w 4336168" name="connsiteX67"/>
                <a:gd fmla="*/ 1029 h 4630833" name="connsiteY67"/>
                <a:gd fmla="*/ 3053738 w 4336168" name="connsiteX68"/>
                <a:gd fmla="*/ 111 h 4630833" name="connsiteY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4630833" w="4336168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 wrap="square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fmla="*/ 475344 w 5069918" name="connsiteX0"/>
                <a:gd fmla="*/ 0 h 3741103" name="connsiteY0"/>
                <a:gd fmla="*/ 643707 w 5069918" name="connsiteX1"/>
                <a:gd fmla="*/ 0 h 3741103" name="connsiteY1"/>
                <a:gd fmla="*/ 635672 w 5069918" name="connsiteX2"/>
                <a:gd fmla="*/ 7778 h 3741103" name="connsiteY2"/>
                <a:gd fmla="*/ 486638 w 5069918" name="connsiteX3"/>
                <a:gd fmla="*/ 178818 h 3741103" name="connsiteY3"/>
                <a:gd fmla="*/ 353514 w 5069918" name="connsiteX4"/>
                <a:gd fmla="*/ 362293 h 3741103" name="connsiteY4"/>
                <a:gd fmla="*/ 240181 w 5069918" name="connsiteX5"/>
                <a:gd fmla="*/ 558120 h 3741103" name="connsiteY5"/>
                <a:gd fmla="*/ 215073 w 5069918" name="connsiteX6"/>
                <a:gd fmla="*/ 608766 h 3741103" name="connsiteY6"/>
                <a:gd fmla="*/ 202868 w 5069918" name="connsiteX7"/>
                <a:gd fmla="*/ 634294 h 3741103" name="connsiteY7"/>
                <a:gd fmla="*/ 191273 w 5069918" name="connsiteX8"/>
                <a:gd fmla="*/ 660069 h 3741103" name="connsiteY8"/>
                <a:gd fmla="*/ 169129 w 5069918" name="connsiteX9"/>
                <a:gd fmla="*/ 712032 h 3741103" name="connsiteY9"/>
                <a:gd fmla="*/ 148381 w 5069918" name="connsiteX10"/>
                <a:gd fmla="*/ 764571 h 3741103" name="connsiteY10"/>
                <a:gd fmla="*/ 80903 w 5069918" name="connsiteX11"/>
                <a:gd fmla="*/ 979750 h 3741103" name="connsiteY11"/>
                <a:gd fmla="*/ 26154 w 5069918" name="connsiteX12"/>
                <a:gd fmla="*/ 1425590 h 3741103" name="connsiteY12"/>
                <a:gd fmla="*/ 49170 w 5069918" name="connsiteX13"/>
                <a:gd fmla="*/ 1648182 h 3741103" name="connsiteY13"/>
                <a:gd fmla="*/ 119437 w 5069918" name="connsiteX14"/>
                <a:gd fmla="*/ 1861055 h 3741103" name="connsiteY14"/>
                <a:gd fmla="*/ 143672 w 5069918" name="connsiteX15"/>
                <a:gd fmla="*/ 1911947 h 3741103" name="connsiteY15"/>
                <a:gd fmla="*/ 170611 w 5069918" name="connsiteX16"/>
                <a:gd fmla="*/ 1961687 h 3741103" name="connsiteY16"/>
                <a:gd fmla="*/ 230330 w 5069918" name="connsiteX17"/>
                <a:gd fmla="*/ 2058118 h 3741103" name="connsiteY17"/>
                <a:gd fmla="*/ 296237 w 5069918" name="connsiteX18"/>
                <a:gd fmla="*/ 2151255 h 3741103" name="connsiteY18"/>
                <a:gd fmla="*/ 366853 w 5069918" name="connsiteX19"/>
                <a:gd fmla="*/ 2241757 h 3741103" name="connsiteY19"/>
                <a:gd fmla="*/ 513838 w 5069918" name="connsiteX20"/>
                <a:gd fmla="*/ 2420786 h 3741103" name="connsiteY20"/>
                <a:gd fmla="*/ 587330 w 5069918" name="connsiteX21"/>
                <a:gd fmla="*/ 2511534 h 3741103" name="connsiteY21"/>
                <a:gd fmla="*/ 658817 w 5069918" name="connsiteX22"/>
                <a:gd fmla="*/ 2603437 h 3741103" name="connsiteY22"/>
                <a:gd fmla="*/ 730305 w 5069918" name="connsiteX23"/>
                <a:gd fmla="*/ 2692210 h 3741103" name="connsiteY23"/>
                <a:gd fmla="*/ 805018 w 5069918" name="connsiteX24"/>
                <a:gd fmla="*/ 2777936 h 3741103" name="connsiteY24"/>
                <a:gd fmla="*/ 963424 w 5069918" name="connsiteX25"/>
                <a:gd fmla="*/ 2939588 h 3741103" name="connsiteY25"/>
                <a:gd fmla="*/ 1319204 w 5069918" name="connsiteX26"/>
                <a:gd fmla="*/ 3209447 h 3741103" name="connsiteY26"/>
                <a:gd fmla="*/ 1515882 w 5069918" name="connsiteX27"/>
                <a:gd fmla="*/ 3310902 h 3741103" name="connsiteY27"/>
                <a:gd fmla="*/ 1723456 w 5069918" name="connsiteX28"/>
                <a:gd fmla="*/ 3387570 h 3741103" name="connsiteY28"/>
                <a:gd fmla="*/ 1939662 w 5069918" name="connsiteX29"/>
                <a:gd fmla="*/ 3440520 h 3741103" name="connsiteY29"/>
                <a:gd fmla="*/ 2162581 w 5069918" name="connsiteX30"/>
                <a:gd fmla="*/ 3470167 h 3741103" name="connsiteY30"/>
                <a:gd fmla="*/ 2389597 w 5069918" name="connsiteX31"/>
                <a:gd fmla="*/ 3479472 h 3741103" name="connsiteY31"/>
                <a:gd fmla="*/ 2446002 w 5069918" name="connsiteX32"/>
                <a:gd fmla="*/ 3479059 h 3741103" name="connsiteY32"/>
                <a:gd fmla="*/ 2473639 w 5069918" name="connsiteX33"/>
                <a:gd fmla="*/ 3478402 h 3741103" name="connsiteY33"/>
                <a:gd fmla="*/ 2501187 w 5069918" name="connsiteX34"/>
                <a:gd fmla="*/ 3477083 h 3741103" name="connsiteY34"/>
                <a:gd fmla="*/ 2610685 w 5069918" name="connsiteX35"/>
                <a:gd fmla="*/ 3468025 h 3741103" name="connsiteY35"/>
                <a:gd fmla="*/ 3033071 w 5069918" name="connsiteX36"/>
                <a:gd fmla="*/ 3360230 h 3741103" name="connsiteY36"/>
                <a:gd fmla="*/ 3232974 w 5069918" name="connsiteX37"/>
                <a:gd fmla="*/ 3266681 h 3741103" name="connsiteY37"/>
                <a:gd fmla="*/ 3425990 w 5069918" name="connsiteX38"/>
                <a:gd fmla="*/ 3152873 h 3741103" name="connsiteY38"/>
                <a:gd fmla="*/ 3613601 w 5069918" name="connsiteX39"/>
                <a:gd fmla="*/ 3024078 h 3741103" name="connsiteY39"/>
                <a:gd fmla="*/ 3706185 w 5069918" name="connsiteX40"/>
                <a:gd fmla="*/ 2955893 h 3741103" name="connsiteY40"/>
                <a:gd fmla="*/ 3799729 w 5069918" name="connsiteX41"/>
                <a:gd fmla="*/ 2885155 h 3741103" name="connsiteY41"/>
                <a:gd fmla="*/ 4175561 w 5069918" name="connsiteX42"/>
                <a:gd fmla="*/ 2606072 h 3741103" name="connsiteY42"/>
                <a:gd fmla="*/ 4517132 w 5069918" name="connsiteX43"/>
                <a:gd fmla="*/ 2312331 h 3741103" name="connsiteY43"/>
                <a:gd fmla="*/ 4659758 w 5069918" name="connsiteX44"/>
                <a:gd fmla="*/ 2148703 h 3741103" name="connsiteY44"/>
                <a:gd fmla="*/ 4773178 w 5069918" name="connsiteX45"/>
                <a:gd fmla="*/ 1969674 h 3741103" name="connsiteY45"/>
                <a:gd fmla="*/ 4892092 w 5069918" name="connsiteX46"/>
                <a:gd fmla="*/ 1567562 h 3741103" name="connsiteY46"/>
                <a:gd fmla="*/ 4898804 w 5069918" name="connsiteX47"/>
                <a:gd fmla="*/ 1460754 h 3741103" name="connsiteY47"/>
                <a:gd fmla="*/ 4899153 w 5069918" name="connsiteX48"/>
                <a:gd fmla="*/ 1406239 h 3741103" name="connsiteY48"/>
                <a:gd fmla="*/ 4898456 w 5069918" name="connsiteX49"/>
                <a:gd fmla="*/ 1350735 h 3741103" name="connsiteY49"/>
                <a:gd fmla="*/ 4886774 w 5069918" name="connsiteX50"/>
                <a:gd fmla="*/ 1128886 h 3741103" name="connsiteY50"/>
                <a:gd fmla="*/ 4815896 w 5069918" name="connsiteX51"/>
                <a:gd fmla="*/ 689221 h 3741103" name="connsiteY51"/>
                <a:gd fmla="*/ 4673183 w 5069918" name="connsiteX52"/>
                <a:gd fmla="*/ 264874 h 3741103" name="connsiteY52"/>
                <a:gd fmla="*/ 4625496 w 5069918" name="connsiteX53"/>
                <a:gd fmla="*/ 162925 h 3741103" name="connsiteY53"/>
                <a:gd fmla="*/ 4572490 w 5069918" name="connsiteX54"/>
                <a:gd fmla="*/ 63364 h 3741103" name="connsiteY54"/>
                <a:gd fmla="*/ 4532299 w 5069918" name="connsiteX55"/>
                <a:gd fmla="*/ 0 h 3741103" name="connsiteY55"/>
                <a:gd fmla="*/ 4626680 w 5069918" name="connsiteX56"/>
                <a:gd fmla="*/ 0 h 3741103" name="connsiteY56"/>
                <a:gd fmla="*/ 4643978 w 5069918" name="connsiteX57"/>
                <a:gd fmla="*/ 26636 h 3741103" name="connsiteY57"/>
                <a:gd fmla="*/ 4700644 w 5069918" name="connsiteX58"/>
                <a:gd fmla="*/ 128338 h 3741103" name="connsiteY58"/>
                <a:gd fmla="*/ 4753214 w 5069918" name="connsiteX59"/>
                <a:gd fmla="*/ 232016 h 3741103" name="connsiteY59"/>
                <a:gd fmla="*/ 4921297 w 5069918" name="connsiteX60"/>
                <a:gd fmla="*/ 663363 h 3741103" name="connsiteY60"/>
                <a:gd fmla="*/ 5027482 w 5069918" name="connsiteX61"/>
                <a:gd fmla="*/ 1112991 h 3741103" name="connsiteY61"/>
                <a:gd fmla="*/ 5058082 w 5069918" name="connsiteX62"/>
                <a:gd fmla="*/ 1342088 h 3741103" name="connsiteY62"/>
                <a:gd fmla="*/ 5063486 w 5069918" name="connsiteX63"/>
                <a:gd fmla="*/ 1399651 h 3741103" name="connsiteY63"/>
                <a:gd fmla="*/ 5067846 w 5069918" name="connsiteX64"/>
                <a:gd fmla="*/ 1458284 h 3741103" name="connsiteY64"/>
                <a:gd fmla="*/ 5069414 w 5069918" name="connsiteX65"/>
                <a:gd fmla="*/ 1577772 h 3741103" name="connsiteY65"/>
                <a:gd fmla="*/ 5040732 w 5069918" name="connsiteX66"/>
                <a:gd fmla="*/ 1817822 h 3741103" name="connsiteY66"/>
                <a:gd fmla="*/ 4964102 w 5069918" name="connsiteX67"/>
                <a:gd fmla="*/ 2050871 h 3741103" name="connsiteY67"/>
                <a:gd fmla="*/ 4689486 w 5069918" name="connsiteX68"/>
                <a:gd fmla="*/ 2458008 h 3741103" name="connsiteY68"/>
                <a:gd fmla="*/ 4333792 w 5069918" name="connsiteX69"/>
                <a:gd fmla="*/ 2784606 h 3741103" name="connsiteY69"/>
                <a:gd fmla="*/ 3965197 w 5069918" name="connsiteX70"/>
                <a:gd fmla="*/ 3076041 h 3741103" name="connsiteY70"/>
                <a:gd fmla="*/ 3873745 w 5069918" name="connsiteX71"/>
                <a:gd fmla="*/ 3149167 h 3741103" name="connsiteY71"/>
                <a:gd fmla="*/ 3779416 w 5069918" name="connsiteX72"/>
                <a:gd fmla="*/ 3222705 h 3741103" name="connsiteY72"/>
                <a:gd fmla="*/ 3582739 w 5069918" name="connsiteX73"/>
                <a:gd fmla="*/ 3364594 h 3741103" name="connsiteY73"/>
                <a:gd fmla="*/ 3371851 w 5069918" name="connsiteX74"/>
                <a:gd fmla="*/ 3494377 h 3741103" name="connsiteY74"/>
                <a:gd fmla="*/ 3143615 w 5069918" name="connsiteX75"/>
                <a:gd fmla="*/ 3603819 h 3741103" name="connsiteY75"/>
                <a:gd fmla="*/ 2643552 w 5069918" name="connsiteX76"/>
                <a:gd fmla="*/ 3730555 h 3741103" name="connsiteY76"/>
                <a:gd fmla="*/ 2514264 w 5069918" name="connsiteX77"/>
                <a:gd fmla="*/ 3739696 h 3741103" name="connsiteY77"/>
                <a:gd fmla="*/ 2481920 w 5069918" name="connsiteX78"/>
                <a:gd fmla="*/ 3740849 h 3741103" name="connsiteY78"/>
                <a:gd fmla="*/ 2449664 w 5069918" name="connsiteX79"/>
                <a:gd fmla="*/ 3741014 h 3741103" name="connsiteY79"/>
                <a:gd fmla="*/ 2386284 w 5069918" name="connsiteX80"/>
                <a:gd fmla="*/ 3740273 h 3741103" name="connsiteY80"/>
                <a:gd fmla="*/ 2260658 w 5069918" name="connsiteX81"/>
                <a:gd fmla="*/ 3735331 h 3741103" name="connsiteY81"/>
                <a:gd fmla="*/ 2134945 w 5069918" name="connsiteX82"/>
                <a:gd fmla="*/ 3723967 h 3741103" name="connsiteY82"/>
                <a:gd fmla="*/ 1884564 w 5069918" name="connsiteX83"/>
                <a:gd fmla="*/ 3683451 h 3741103" name="connsiteY83"/>
                <a:gd fmla="*/ 1639764 w 5069918" name="connsiteX84"/>
                <a:gd fmla="*/ 3613537 h 3741103" name="connsiteY84"/>
                <a:gd fmla="*/ 1407081 w 5069918" name="connsiteX85"/>
                <a:gd fmla="*/ 3512164 h 3741103" name="connsiteY85"/>
                <a:gd fmla="*/ 1193491 w 5069918" name="connsiteX86"/>
                <a:gd fmla="*/ 3380240 h 3741103" name="connsiteY86"/>
                <a:gd fmla="*/ 836141 w 5069918" name="connsiteX87"/>
                <a:gd fmla="*/ 3047878 h 3741103" name="connsiteY87"/>
                <a:gd fmla="*/ 690812 w 5069918" name="connsiteX88"/>
                <a:gd fmla="*/ 2859461 h 3741103" name="connsiteY88"/>
                <a:gd fmla="*/ 562397 w 5069918" name="connsiteX89"/>
                <a:gd fmla="*/ 2662976 h 3741103" name="connsiteY89"/>
                <a:gd fmla="*/ 502504 w 5069918" name="connsiteX90"/>
                <a:gd fmla="*/ 2565474 h 3741103" name="connsiteY90"/>
                <a:gd fmla="*/ 440258 w 5069918" name="connsiteX91"/>
                <a:gd fmla="*/ 2469619 h 3741103" name="connsiteY91"/>
                <a:gd fmla="*/ 310360 w 5069918" name="connsiteX92"/>
                <a:gd fmla="*/ 2278732 h 3741103" name="connsiteY92"/>
                <a:gd fmla="*/ 246806 w 5069918" name="connsiteX93"/>
                <a:gd fmla="*/ 2181642 h 3741103" name="connsiteY93"/>
                <a:gd fmla="*/ 186303 w 5069918" name="connsiteX94"/>
                <a:gd fmla="*/ 2082411 h 3741103" name="connsiteY94"/>
                <a:gd fmla="*/ 84390 w 5069918" name="connsiteX95"/>
                <a:gd fmla="*/ 1874231 h 3741103" name="connsiteY95"/>
                <a:gd fmla="*/ 20139 w 5069918" name="connsiteX96"/>
                <a:gd fmla="*/ 1653288 h 3741103" name="connsiteY96"/>
                <a:gd fmla="*/ 0 w 5069918" name="connsiteX97"/>
                <a:gd fmla="*/ 1425590 h 3741103" name="connsiteY97"/>
                <a:gd fmla="*/ 179939 w 5069918" name="connsiteX98"/>
                <a:gd fmla="*/ 533498 h 3741103" name="connsiteY98"/>
                <a:gd fmla="*/ 276709 w 5069918" name="connsiteX99"/>
                <a:gd fmla="*/ 322519 h 3741103" name="connsiteY99"/>
                <a:gd fmla="*/ 392571 w 5069918" name="connsiteX100"/>
                <a:gd fmla="*/ 119280 h 3741103" name="connsiteY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b="b" l="l" r="r" t="t"/>
              <a:pathLst>
                <a:path h="3741103" w="5069918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fmla="*/ 542883 w 4960548" name="connsiteX0"/>
                <a:gd fmla="*/ 0 h 3526297" name="connsiteY0"/>
                <a:gd fmla="*/ 826658 w 4960548" name="connsiteX1"/>
                <a:gd fmla="*/ 0 h 3526297" name="connsiteY1"/>
                <a:gd fmla="*/ 730698 w 4960548" name="connsiteX2"/>
                <a:gd fmla="*/ 89329 h 3526297" name="connsiteY2"/>
                <a:gd fmla="*/ 590295 w 4960548" name="connsiteX3"/>
                <a:gd fmla="*/ 244485 h 3526297" name="connsiteY3"/>
                <a:gd fmla="*/ 357524 w 4960548" name="connsiteX4"/>
                <a:gd fmla="*/ 587307 h 3526297" name="connsiteY4"/>
                <a:gd fmla="*/ 199554 w 4960548" name="connsiteX5"/>
                <a:gd fmla="*/ 966280 h 3526297" name="connsiteY5"/>
                <a:gd fmla="*/ 142104 w 4960548" name="connsiteX6"/>
                <a:gd fmla="*/ 1370286 h 3526297" name="connsiteY6"/>
                <a:gd fmla="*/ 166339 w 4960548" name="connsiteX7"/>
                <a:gd fmla="*/ 1568090 h 3526297" name="connsiteY7"/>
                <a:gd fmla="*/ 237914 w 4960548" name="connsiteX8"/>
                <a:gd fmla="*/ 1753129 h 3526297" name="connsiteY8"/>
                <a:gd fmla="*/ 287868 w 4960548" name="connsiteX9"/>
                <a:gd fmla="*/ 1840255 h 3526297" name="connsiteY9"/>
                <a:gd fmla="*/ 345232 w 4960548" name="connsiteX10"/>
                <a:gd fmla="*/ 1924581 h 3526297" name="connsiteY10"/>
                <a:gd fmla="*/ 477745 w 4960548" name="connsiteX11"/>
                <a:gd fmla="*/ 2087551 h 3526297" name="connsiteY11"/>
                <a:gd fmla="*/ 621156 w 4960548" name="connsiteX12"/>
                <a:gd fmla="*/ 2251756 h 3526297" name="connsiteY12"/>
                <a:gd fmla="*/ 692469 w 4960548" name="connsiteX13"/>
                <a:gd fmla="*/ 2337482 h 3526297" name="connsiteY13"/>
                <a:gd fmla="*/ 726731 w 4960548" name="connsiteX14"/>
                <a:gd fmla="*/ 2379562 h 3526297" name="connsiteY14"/>
                <a:gd fmla="*/ 760295 w 4960548" name="connsiteX15"/>
                <a:gd fmla="*/ 2419831 h 3526297" name="connsiteY15"/>
                <a:gd fmla="*/ 1048685 w 4960548" name="connsiteX16"/>
                <a:gd fmla="*/ 2717443 h 3526297" name="connsiteY16"/>
                <a:gd fmla="*/ 1202035 w 4960548" name="connsiteX17"/>
                <a:gd fmla="*/ 2851344 h 3526297" name="connsiteY17"/>
                <a:gd fmla="*/ 1362620 w 4960548" name="connsiteX18"/>
                <a:gd fmla="*/ 2974785 h 3526297" name="connsiteY18"/>
                <a:gd fmla="*/ 1721364 w 4960548" name="connsiteX19"/>
                <a:gd fmla="*/ 3170036 h 3526297" name="connsiteY19"/>
                <a:gd fmla="*/ 1922052 w 4960548" name="connsiteX20"/>
                <a:gd fmla="*/ 3225210 h 3526297" name="connsiteY20"/>
                <a:gd fmla="*/ 1973488 w 4960548" name="connsiteX21"/>
                <a:gd fmla="*/ 3234928 h 3526297" name="connsiteY21"/>
                <a:gd fmla="*/ 2025360 w 4960548" name="connsiteX22"/>
                <a:gd fmla="*/ 3243080 h 3526297" name="connsiteY22"/>
                <a:gd fmla="*/ 2130063 w 4960548" name="connsiteX23"/>
                <a:gd fmla="*/ 3254774 h 3526297" name="connsiteY23"/>
                <a:gd fmla="*/ 2182719 w 4960548" name="connsiteX24"/>
                <a:gd fmla="*/ 3258562 h 3526297" name="connsiteY24"/>
                <a:gd fmla="*/ 2235551 w 4960548" name="connsiteX25"/>
                <a:gd fmla="*/ 3261197 h 3526297" name="connsiteY25"/>
                <a:gd fmla="*/ 2288556 w 4960548" name="connsiteX26"/>
                <a:gd fmla="*/ 3262350 h 3526297" name="connsiteY26"/>
                <a:gd fmla="*/ 2341648 w 4960548" name="connsiteX27"/>
                <a:gd fmla="*/ 3262103 h 3526297" name="connsiteY27"/>
                <a:gd fmla="*/ 2368238 w 4960548" name="connsiteX28"/>
                <a:gd fmla="*/ 3261856 h 3526297" name="connsiteY28"/>
                <a:gd fmla="*/ 2393869 w 4960548" name="connsiteX29"/>
                <a:gd fmla="*/ 3260785 h 3526297" name="connsiteY29"/>
                <a:gd fmla="*/ 2419413 w 4960548" name="connsiteX30"/>
                <a:gd fmla="*/ 3259550 h 3526297" name="connsiteY30"/>
                <a:gd fmla="*/ 2444869 w 4960548" name="connsiteX31"/>
                <a:gd fmla="*/ 3257574 h 3526297" name="connsiteY31"/>
                <a:gd fmla="*/ 2545824 w 4960548" name="connsiteX32"/>
                <a:gd fmla="*/ 3245798 h 3526297" name="connsiteY32"/>
                <a:gd fmla="*/ 2930373 w 4960548" name="connsiteX33"/>
                <a:gd fmla="*/ 3126555 h 3526297" name="connsiteY33"/>
                <a:gd fmla="*/ 3285631 w 4960548" name="connsiteX34"/>
                <a:gd fmla="*/ 2917552 h 3526297" name="connsiteY34"/>
                <a:gd fmla="*/ 3371764 w 4960548" name="connsiteX35"/>
                <a:gd fmla="*/ 2856120 h 3526297" name="connsiteY35"/>
                <a:gd fmla="*/ 3457898 w 4960548" name="connsiteX36"/>
                <a:gd fmla="*/ 2792628 h 3526297" name="connsiteY36"/>
                <a:gd fmla="*/ 3632344 w 4960548" name="connsiteX37"/>
                <a:gd fmla="*/ 2660869 h 3526297" name="connsiteY37"/>
                <a:gd fmla="*/ 3990915 w 4960548" name="connsiteX38"/>
                <a:gd fmla="*/ 2405832 h 3526297" name="connsiteY38"/>
                <a:gd fmla="*/ 4324988 w 4960548" name="connsiteX39"/>
                <a:gd fmla="*/ 2152196 h 3526297" name="connsiteY39"/>
                <a:gd fmla="*/ 4592106 w 4960548" name="connsiteX40"/>
                <a:gd fmla="*/ 1861501 h 3526297" name="connsiteY40"/>
                <a:gd fmla="*/ 4683122 w 4960548" name="connsiteX41"/>
                <a:gd fmla="*/ 1692521 h 3526297" name="connsiteY41"/>
                <a:gd fmla="*/ 4738568 w 4960548" name="connsiteX42"/>
                <a:gd fmla="*/ 1507893 h 3526297" name="connsiteY42"/>
                <a:gd fmla="*/ 4753912 w 4960548" name="connsiteX43"/>
                <a:gd fmla="*/ 1411050 h 3526297" name="connsiteY43"/>
                <a:gd fmla="*/ 4756440 w 4960548" name="connsiteX44"/>
                <a:gd fmla="*/ 1386509 h 3526297" name="connsiteY44"/>
                <a:gd fmla="*/ 4758358 w 4960548" name="connsiteX45"/>
                <a:gd fmla="*/ 1361475 h 3526297" name="connsiteY45"/>
                <a:gd fmla="*/ 4761148 w 4960548" name="connsiteX46"/>
                <a:gd fmla="*/ 1309759 h 3526297" name="connsiteY46"/>
                <a:gd fmla="*/ 4756354 w 4960548" name="connsiteX47"/>
                <a:gd fmla="*/ 1102980 h 3526297" name="connsiteY47"/>
                <a:gd fmla="*/ 4725578 w 4960548" name="connsiteX48"/>
                <a:gd fmla="*/ 898753 h 3526297" name="connsiteY48"/>
                <a:gd fmla="*/ 4673358 w 4960548" name="connsiteX49"/>
                <a:gd fmla="*/ 699384 h 3526297" name="connsiteY49"/>
                <a:gd fmla="*/ 4538491 w 4960548" name="connsiteX50"/>
                <a:gd fmla="*/ 312754 h 3526297" name="connsiteY50"/>
                <a:gd fmla="*/ 4446604 w 4960548" name="connsiteX51"/>
                <a:gd fmla="*/ 129196 h 3526297" name="connsiteY51"/>
                <a:gd fmla="*/ 4419840 w 4960548" name="connsiteX52"/>
                <a:gd fmla="*/ 85222 h 3526297" name="connsiteY52"/>
                <a:gd fmla="*/ 4391680 w 4960548" name="connsiteX53"/>
                <a:gd fmla="*/ 42071 h 3526297" name="connsiteY53"/>
                <a:gd fmla="*/ 4361930 w 4960548" name="connsiteX54"/>
                <a:gd fmla="*/ 0 h 3526297" name="connsiteY54"/>
                <a:gd fmla="*/ 4588871 w 4960548" name="connsiteX55"/>
                <a:gd fmla="*/ 0 h 3526297" name="connsiteY55"/>
                <a:gd fmla="*/ 4613640 w 4960548" name="connsiteX56"/>
                <a:gd fmla="*/ 38859 h 3526297" name="connsiteY56"/>
                <a:gd fmla="*/ 4724445 w 4960548" name="connsiteX57"/>
                <a:gd fmla="*/ 234687 h 3526297" name="connsiteY57"/>
                <a:gd fmla="*/ 4876138 w 4960548" name="connsiteX58"/>
                <a:gd fmla="*/ 653022 h 3526297" name="connsiteY58"/>
                <a:gd fmla="*/ 4911707 w 4960548" name="connsiteX59"/>
                <a:gd fmla="*/ 870671 h 3526297" name="connsiteY59"/>
                <a:gd fmla="*/ 4934810 w 4960548" name="connsiteX60"/>
                <a:gd fmla="*/ 1088487 h 3526297" name="connsiteY60"/>
                <a:gd fmla="*/ 4953206 w 4960548" name="connsiteX61"/>
                <a:gd fmla="*/ 1306301 h 3526297" name="connsiteY61"/>
                <a:gd fmla="*/ 4956954 w 4960548" name="connsiteX62"/>
                <a:gd fmla="*/ 1360899 h 3526297" name="connsiteY62"/>
                <a:gd fmla="*/ 4958610 w 4960548" name="connsiteX63"/>
                <a:gd fmla="*/ 1388980 h 3526297" name="connsiteY63"/>
                <a:gd fmla="*/ 4959830 w 4960548" name="connsiteX64"/>
                <a:gd fmla="*/ 1417555 h 3526297" name="connsiteY64"/>
                <a:gd fmla="*/ 4958174 w 4960548" name="connsiteX65"/>
                <a:gd fmla="*/ 1532680 h 3526297" name="connsiteY65"/>
                <a:gd fmla="*/ 4834030 w 4960548" name="connsiteX66"/>
                <a:gd fmla="*/ 1984861 h 3526297" name="connsiteY66"/>
                <a:gd fmla="*/ 4558106 w 4960548" name="connsiteX67"/>
                <a:gd fmla="*/ 2368857 h 3526297" name="connsiteY67"/>
                <a:gd fmla="*/ 4389936 w 4960548" name="connsiteX68"/>
                <a:gd fmla="*/ 2528945 h 3526297" name="connsiteY68"/>
                <a:gd fmla="*/ 4214618 w 4960548" name="connsiteX69"/>
                <a:gd fmla="*/ 2674457 h 3526297" name="connsiteY69"/>
                <a:gd fmla="*/ 3858489 w 4960548" name="connsiteX70"/>
                <a:gd fmla="*/ 2936658 h 3526297" name="connsiteY70"/>
                <a:gd fmla="*/ 3768868 w 4960548" name="connsiteX71"/>
                <a:gd fmla="*/ 3000643 h 3526297" name="connsiteY71"/>
                <a:gd fmla="*/ 3676806 w 4960548" name="connsiteX72"/>
                <a:gd fmla="*/ 3065040 h 3526297" name="connsiteY72"/>
                <a:gd fmla="*/ 3582477 w 4960548" name="connsiteX73"/>
                <a:gd fmla="*/ 3128614 h 3526297" name="connsiteY73"/>
                <a:gd fmla="*/ 3485185 w 4960548" name="connsiteX74"/>
                <a:gd fmla="*/ 3190377 h 3526297" name="connsiteY74"/>
                <a:gd fmla="*/ 3280923 w 4960548" name="connsiteX75"/>
                <a:gd fmla="*/ 3306325 h 3526297" name="connsiteY75"/>
                <a:gd fmla="*/ 3061230 w 4960548" name="connsiteX76"/>
                <a:gd fmla="*/ 3404897 h 3526297" name="connsiteY76"/>
                <a:gd fmla="*/ 2583137 w 4960548" name="connsiteX77"/>
                <a:gd fmla="*/ 3518292 h 3526297" name="connsiteY77"/>
                <a:gd fmla="*/ 2460038 w 4960548" name="connsiteX78"/>
                <a:gd fmla="*/ 3525622 h 3526297" name="connsiteY78"/>
                <a:gd fmla="*/ 2429264 w 4960548" name="connsiteX79"/>
                <a:gd fmla="*/ 3526280 h 3526297" name="connsiteY79"/>
                <a:gd fmla="*/ 2398576 w 4960548" name="connsiteX80"/>
                <a:gd fmla="*/ 3526116 h 3526297" name="connsiteY80"/>
                <a:gd fmla="*/ 2367977 w 4960548" name="connsiteX81"/>
                <a:gd fmla="*/ 3525786 h 3526297" name="connsiteY81"/>
                <a:gd fmla="*/ 2338249 w 4960548" name="connsiteX82"/>
                <a:gd fmla="*/ 3524716 h 3526297" name="connsiteY82"/>
                <a:gd fmla="*/ 2100770 w 4960548" name="connsiteX83"/>
                <a:gd fmla="*/ 3506845 h 3526297" name="connsiteY83"/>
                <a:gd fmla="*/ 1864776 w 4960548" name="connsiteX84"/>
                <a:gd fmla="*/ 3467483 h 3526297" name="connsiteY84"/>
                <a:gd fmla="*/ 1632964 w 4960548" name="connsiteX85"/>
                <a:gd fmla="*/ 3405803 h 3526297" name="connsiteY85"/>
                <a:gd fmla="*/ 1189219 w 4960548" name="connsiteX86"/>
                <a:gd fmla="*/ 3220352 h 3526297" name="connsiteY86"/>
                <a:gd fmla="*/ 815305 w 4960548" name="connsiteX87"/>
                <a:gd fmla="*/ 2931634 h 3526297" name="connsiteY87"/>
                <a:gd fmla="*/ 663699 w 4960548" name="connsiteX88"/>
                <a:gd fmla="*/ 2757877 h 3526297" name="connsiteY88"/>
                <a:gd fmla="*/ 531274 w 4960548" name="connsiteX89"/>
                <a:gd fmla="*/ 2573907 h 3526297" name="connsiteY89"/>
                <a:gd fmla="*/ 500325 w 4960548" name="connsiteX90"/>
                <a:gd fmla="*/ 2527051 h 3526297" name="connsiteY90"/>
                <a:gd fmla="*/ 470771 w 4960548" name="connsiteX91"/>
                <a:gd fmla="*/ 2481594 h 3526297" name="connsiteY91"/>
                <a:gd fmla="*/ 412448 w 4960548" name="connsiteX92"/>
                <a:gd fmla="*/ 2393479 h 3526297" name="connsiteY92"/>
                <a:gd fmla="*/ 291616 w 4960548" name="connsiteX93"/>
                <a:gd fmla="*/ 2213464 h 3526297" name="connsiteY93"/>
                <a:gd fmla="*/ 173662 w 4960548" name="connsiteX94"/>
                <a:gd fmla="*/ 2023154 h 3526297" name="connsiteY94"/>
                <a:gd fmla="*/ 120483 w 4960548" name="connsiteX95"/>
                <a:gd fmla="*/ 1922276 h 3526297" name="connsiteY95"/>
                <a:gd fmla="*/ 75324 w 4960548" name="connsiteX96"/>
                <a:gd fmla="*/ 1816703 h 3526297" name="connsiteY96"/>
                <a:gd fmla="*/ 40713 w 4960548" name="connsiteX97"/>
                <a:gd fmla="*/ 1707179 h 3526297" name="connsiteY97"/>
                <a:gd fmla="*/ 27811 w 4960548" name="connsiteX98"/>
                <a:gd fmla="*/ 1651346 h 3526297" name="connsiteY98"/>
                <a:gd fmla="*/ 22144 w 4960548" name="connsiteX99"/>
                <a:gd fmla="*/ 1623346 h 3526297" name="connsiteY99"/>
                <a:gd fmla="*/ 17436 w 4960548" name="connsiteX100"/>
                <a:gd fmla="*/ 1595265 h 3526297" name="connsiteY100"/>
                <a:gd fmla="*/ 0 w 4960548" name="connsiteX101"/>
                <a:gd fmla="*/ 1370286 h 3526297" name="connsiteY101"/>
                <a:gd fmla="*/ 48385 w 4960548" name="connsiteX102"/>
                <a:gd fmla="*/ 931939 h 3526297" name="connsiteY102"/>
                <a:gd fmla="*/ 193801 w 4960548" name="connsiteX103"/>
                <a:gd fmla="*/ 511957 h 3526297" name="connsiteY103"/>
                <a:gd fmla="*/ 431660 w 4960548" name="connsiteX104"/>
                <a:gd fmla="*/ 131379 h 3526297" name="connsiteY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b="b" l="l" r="r" t="t"/>
              <a:pathLst>
                <a:path h="3526297" w="4960548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fmla="*/ 585303 w 4934374" name="connsiteX0"/>
                <a:gd fmla="*/ 0 h 3484134" name="connsiteY0"/>
                <a:gd fmla="*/ 1213739 w 4934374" name="connsiteX1"/>
                <a:gd fmla="*/ 0 h 3484134" name="connsiteY1"/>
                <a:gd fmla="*/ 1150162 w 4934374" name="connsiteX2"/>
                <a:gd fmla="*/ 47028 h 3484134" name="connsiteY2"/>
                <a:gd fmla="*/ 626038 w 4934374" name="connsiteX3"/>
                <a:gd fmla="*/ 660944 h 3484134" name="connsiteY3"/>
                <a:gd fmla="*/ 435986 w 4934374" name="connsiteX4"/>
                <a:gd fmla="*/ 1375409 h 3484134" name="connsiteY4"/>
                <a:gd fmla="*/ 750530 w 4934374" name="connsiteX5"/>
                <a:gd fmla="*/ 2038817 h 3484134" name="connsiteY5"/>
                <a:gd fmla="*/ 909024 w 4934374" name="connsiteX6"/>
                <a:gd fmla="*/ 2249384 h 3484134" name="connsiteY6"/>
                <a:gd fmla="*/ 2396223 w 4934374" name="connsiteX7"/>
                <a:gd fmla="*/ 3072468 h 3484134" name="connsiteY7"/>
                <a:gd fmla="*/ 3525201 w 4934374" name="connsiteX8"/>
                <a:gd fmla="*/ 2566101 h 3484134" name="connsiteY8"/>
                <a:gd fmla="*/ 3662596 w 4934374" name="connsiteX9"/>
                <a:gd fmla="*/ 2465552 h 3484134" name="connsiteY9"/>
                <a:gd fmla="*/ 4287500 w 4934374" name="connsiteX10"/>
                <a:gd fmla="*/ 1939915 h 3484134" name="connsiteY10"/>
                <a:gd fmla="*/ 4498563 w 4934374" name="connsiteX11"/>
                <a:gd fmla="*/ 1375409 h 3484134" name="connsiteY11"/>
                <a:gd fmla="*/ 4132831 w 4934374" name="connsiteX12"/>
                <a:gd fmla="*/ 134540 h 3484134" name="connsiteY12"/>
                <a:gd fmla="*/ 4025590 w 4934374" name="connsiteX13"/>
                <a:gd fmla="*/ 0 h 3484134" name="connsiteY13"/>
                <a:gd fmla="*/ 4555675 w 4934374" name="connsiteX14"/>
                <a:gd fmla="*/ 0 h 3484134" name="connsiteY14"/>
                <a:gd fmla="*/ 4605933 w 4934374" name="connsiteX15"/>
                <a:gd fmla="*/ 77740 h 3484134" name="connsiteY15"/>
                <a:gd fmla="*/ 4934374 w 4934374" name="connsiteX16"/>
                <a:gd fmla="*/ 1375327 h 3484134" name="connsiteY16"/>
                <a:gd fmla="*/ 3793540 w 4934374" name="connsiteX17"/>
                <a:gd fmla="*/ 2890475 h 3484134" name="connsiteY17"/>
                <a:gd fmla="*/ 2396135 w 4934374" name="connsiteX18"/>
                <a:gd fmla="*/ 3484134 h 3484134" name="connsiteY18"/>
                <a:gd fmla="*/ 548273 w 4934374" name="connsiteX19"/>
                <a:gd fmla="*/ 2480458 h 3484134" name="connsiteY19"/>
                <a:gd fmla="*/ 0 w 4934374" name="connsiteX20"/>
                <a:gd fmla="*/ 1375327 h 3484134" name="connsiteY20"/>
                <a:gd fmla="*/ 512166 w 4934374" name="connsiteX21"/>
                <a:gd fmla="*/ 77740 h 3484134" name="connsiteY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3484134" w="493437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fmla="*/ 585303 w 4934374" name="connsiteX0"/>
                <a:gd fmla="*/ 0 h 3484134" name="connsiteY0"/>
                <a:gd fmla="*/ 1354934 w 4934374" name="connsiteX1"/>
                <a:gd fmla="*/ 0 h 3484134" name="connsiteY1"/>
                <a:gd fmla="*/ 1206830 w 4934374" name="connsiteX2"/>
                <a:gd fmla="*/ 109531 h 3484134" name="connsiteY2"/>
                <a:gd fmla="*/ 703453 w 4934374" name="connsiteX3"/>
                <a:gd fmla="*/ 698660 h 3484134" name="connsiteY3"/>
                <a:gd fmla="*/ 523079 w 4934374" name="connsiteX4"/>
                <a:gd fmla="*/ 1375409 h 3484134" name="connsiteY4"/>
                <a:gd fmla="*/ 820885 w 4934374" name="connsiteX5"/>
                <a:gd fmla="*/ 1990313 h 3484134" name="connsiteY5"/>
                <a:gd fmla="*/ 981122 w 4934374" name="connsiteX6"/>
                <a:gd fmla="*/ 2203186 h 3484134" name="connsiteY6"/>
                <a:gd fmla="*/ 1592426 w 4934374" name="connsiteX7"/>
                <a:gd fmla="*/ 2792645 h 3484134" name="connsiteY7"/>
                <a:gd fmla="*/ 2396135 w 4934374" name="connsiteX8"/>
                <a:gd fmla="*/ 2990119 h 3484134" name="connsiteY8"/>
                <a:gd fmla="*/ 2913112 w 4934374" name="connsiteX9"/>
                <a:gd fmla="*/ 2864371 h 3484134" name="connsiteY9"/>
                <a:gd fmla="*/ 3471411 w 4934374" name="connsiteX10"/>
                <a:gd fmla="*/ 2501292 h 3484134" name="connsiteY10"/>
                <a:gd fmla="*/ 3609242 w 4934374" name="connsiteX11"/>
                <a:gd fmla="*/ 2400414 h 3484134" name="connsiteY11"/>
                <a:gd fmla="*/ 4219151 w 4934374" name="connsiteX12"/>
                <a:gd fmla="*/ 1888693 h 3484134" name="connsiteY12"/>
                <a:gd fmla="*/ 4411296 w 4934374" name="connsiteX13"/>
                <a:gd fmla="*/ 1375409 h 3484134" name="connsiteY13"/>
                <a:gd fmla="*/ 3957874 w 4934374" name="connsiteX14"/>
                <a:gd fmla="*/ 51887 h 3484134" name="connsiteY14"/>
                <a:gd fmla="*/ 3906637 w 4934374" name="connsiteX15"/>
                <a:gd fmla="*/ 0 h 3484134" name="connsiteY15"/>
                <a:gd fmla="*/ 4555675 w 4934374" name="connsiteX16"/>
                <a:gd fmla="*/ 0 h 3484134" name="connsiteY16"/>
                <a:gd fmla="*/ 4605933 w 4934374" name="connsiteX17"/>
                <a:gd fmla="*/ 77740 h 3484134" name="connsiteY17"/>
                <a:gd fmla="*/ 4934374 w 4934374" name="connsiteX18"/>
                <a:gd fmla="*/ 1375327 h 3484134" name="connsiteY18"/>
                <a:gd fmla="*/ 3793540 w 4934374" name="connsiteX19"/>
                <a:gd fmla="*/ 2890475 h 3484134" name="connsiteY19"/>
                <a:gd fmla="*/ 2396135 w 4934374" name="connsiteX20"/>
                <a:gd fmla="*/ 3484134 h 3484134" name="connsiteY20"/>
                <a:gd fmla="*/ 548273 w 4934374" name="connsiteX21"/>
                <a:gd fmla="*/ 2480458 h 3484134" name="connsiteY21"/>
                <a:gd fmla="*/ 0 w 4934374" name="connsiteX22"/>
                <a:gd fmla="*/ 1375327 h 3484134" name="connsiteY22"/>
                <a:gd fmla="*/ 512166 w 4934374" name="connsiteX23"/>
                <a:gd fmla="*/ 77740 h 3484134" name="connsiteY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484134" w="493437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37B4F2F-61B3-455D-2F47-C63101A3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2" y="406715"/>
            <a:ext cx="4002026" cy="1062166"/>
          </a:xfrm>
        </p:spPr>
        <p:txBody>
          <a:bodyPr anchor="b" bIns="45720" lIns="91440" numCol="1" rIns="91440" rtlCol="0" tIns="45720" vert="horz">
            <a:normAutofit fontScale="90000"/>
          </a:bodyPr>
          <a:lstStyle/>
          <a:p>
            <a:br>
              <a:rPr dirty="0" lang="en-US" sz="3600">
                <a:latin typeface="STXingkai"/>
              </a:rPr>
            </a:br>
            <a:r>
              <a:rPr dirty="0" lang="en-US" sz="2800">
                <a:solidFill>
                  <a:schemeClr val="tx2"/>
                </a:solidFill>
              </a:rPr>
              <a:t> </a:t>
            </a:r>
            <a:r>
              <a:rPr dirty="0" lang="en-US" sz="8000">
                <a:latin typeface="STXingkai"/>
                <a:ea typeface="STXingkai"/>
              </a:rPr>
              <a:t>I </a:t>
            </a:r>
            <a:r>
              <a:rPr err="1" lang="en-US" sz="8000">
                <a:latin typeface="STXingkai"/>
                <a:ea typeface="STXingkai"/>
              </a:rPr>
              <a:t>monti</a:t>
            </a:r>
            <a:endParaRPr lang="en-US" sz="8000">
              <a:solidFill>
                <a:schemeClr val="tx2"/>
              </a:solidFill>
              <a:latin typeface="STXingkai"/>
              <a:ea typeface="STXingkai"/>
              <a:cs typeface="Calibri Light"/>
            </a:endParaRPr>
          </a:p>
        </p:txBody>
      </p:sp>
      <p:pic>
        <p:nvPicPr>
          <p:cNvPr descr="Il Monte Bianco dall'alto | Skyway Monte Bianco" id="4" name="Segnaposto contenuto 3">
            <a:extLst>
              <a:ext uri="{FF2B5EF4-FFF2-40B4-BE49-F238E27FC236}">
                <a16:creationId xmlns:a16="http://schemas.microsoft.com/office/drawing/2014/main" id="{F7C43CBD-6AFD-07DC-E69F-3E714395401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532" y="268595"/>
            <a:ext cx="2582013" cy="17234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511ABC-ADBD-E665-D860-15901CBD15C1}"/>
              </a:ext>
            </a:extLst>
          </p:cNvPr>
          <p:cNvSpPr txBox="1"/>
          <p:nvPr/>
        </p:nvSpPr>
        <p:spPr>
          <a:xfrm>
            <a:off x="2032" y="2045762"/>
            <a:ext cx="4228789" cy="1190729"/>
          </a:xfrm>
          <a:prstGeom prst="rect">
            <a:avLst/>
          </a:prstGeom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>
            <a:prstTxWarp prst="textNoShape">
              <a:avLst/>
            </a:prstTxWarp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400"/>
              <a:t>Il monte Bianco con </a:t>
            </a:r>
            <a:r>
              <a:rPr err="1" lang="en-US" sz="2400"/>
              <a:t>un'altezza</a:t>
            </a:r>
            <a:r>
              <a:rPr dirty="0" lang="en-US" sz="2400"/>
              <a:t> di 4809 </a:t>
            </a:r>
            <a:r>
              <a:rPr err="1" lang="en-US" sz="2400"/>
              <a:t>m,è</a:t>
            </a:r>
            <a:r>
              <a:rPr dirty="0" lang="en-US" sz="2400"/>
              <a:t> il monte </a:t>
            </a:r>
            <a:r>
              <a:rPr err="1" lang="en-US" sz="2400"/>
              <a:t>più</a:t>
            </a:r>
            <a:r>
              <a:rPr dirty="0" lang="en-US" sz="2400"/>
              <a:t> alto </a:t>
            </a:r>
            <a:r>
              <a:rPr err="1" lang="en-US" sz="2400"/>
              <a:t>delle</a:t>
            </a:r>
            <a:r>
              <a:rPr dirty="0" lang="en-US" sz="2400"/>
              <a:t> </a:t>
            </a:r>
            <a:r>
              <a:rPr err="1" lang="en-US" sz="2400"/>
              <a:t>Alpi,d'Italia,di</a:t>
            </a:r>
            <a:r>
              <a:rPr dirty="0" lang="en-US" sz="2400"/>
              <a:t> Francia e </a:t>
            </a:r>
            <a:r>
              <a:rPr err="1" lang="en-US" sz="2400"/>
              <a:t>persino</a:t>
            </a:r>
            <a:r>
              <a:rPr dirty="0" lang="en-US" sz="2400"/>
              <a:t> </a:t>
            </a:r>
            <a:r>
              <a:rPr err="1" lang="en-US" sz="2400"/>
              <a:t>dell'Europa.Il</a:t>
            </a:r>
            <a:r>
              <a:rPr dirty="0" lang="en-US" sz="2400"/>
              <a:t> monte Bianco </a:t>
            </a:r>
            <a:r>
              <a:rPr err="1" lang="en-US" sz="2400"/>
              <a:t>si</a:t>
            </a:r>
            <a:r>
              <a:rPr dirty="0" lang="en-US" sz="2400"/>
              <a:t> </a:t>
            </a:r>
            <a:r>
              <a:rPr err="1" lang="en-US" sz="2400"/>
              <a:t>può</a:t>
            </a:r>
            <a:r>
              <a:rPr dirty="0" lang="en-US" sz="2400"/>
              <a:t> </a:t>
            </a:r>
            <a:r>
              <a:rPr err="1" lang="en-US" sz="2400"/>
              <a:t>anche</a:t>
            </a:r>
            <a:r>
              <a:rPr dirty="0" lang="en-US" sz="2400"/>
              <a:t> </a:t>
            </a:r>
            <a:r>
              <a:rPr err="1" lang="en-US" sz="2400"/>
              <a:t>scalare</a:t>
            </a:r>
            <a:r>
              <a:rPr dirty="0" lang="en-US" sz="2400"/>
              <a:t>.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descr="Today.it - Monte Cervino, uno spettacolo innevato :o | Facebook" id="3" name="Immagine 2">
            <a:extLst>
              <a:ext uri="{FF2B5EF4-FFF2-40B4-BE49-F238E27FC236}">
                <a16:creationId xmlns:a16="http://schemas.microsoft.com/office/drawing/2014/main" id="{09FB034D-BD49-DEEE-1E4E-2035757E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55" y="2112045"/>
            <a:ext cx="1328487" cy="19963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019F5-4F86-17AD-23A5-9AB5DC876F1B}"/>
              </a:ext>
            </a:extLst>
          </p:cNvPr>
          <p:cNvSpPr txBox="1"/>
          <p:nvPr/>
        </p:nvSpPr>
        <p:spPr>
          <a:xfrm>
            <a:off x="276352" y="3289808"/>
            <a:ext cx="66324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altLang="it-IT" dirty="0" lang="it-IT">
                <a:cs typeface="Calibri"/>
              </a:rPr>
              <a:t>Il monte Cervino è a forma di </a:t>
            </a:r>
            <a:r>
              <a:rPr altLang="it-IT" dirty="0" err="1" lang="it-IT">
                <a:cs typeface="Calibri"/>
              </a:rPr>
              <a:t>triangolo,ha</a:t>
            </a:r>
            <a:r>
              <a:rPr altLang="it-IT" dirty="0" lang="it-IT">
                <a:cs typeface="Calibri"/>
              </a:rPr>
              <a:t> un'altezza 4.478 </a:t>
            </a:r>
            <a:r>
              <a:rPr altLang="it-IT" dirty="0" err="1" lang="it-IT">
                <a:cs typeface="Calibri"/>
              </a:rPr>
              <a:t>m.La</a:t>
            </a:r>
            <a:r>
              <a:rPr altLang="it-IT" dirty="0" lang="it-IT">
                <a:cs typeface="Calibri"/>
              </a:rPr>
              <a:t> sua catena montuosa contiene le Alpi e le Alpi </a:t>
            </a:r>
            <a:r>
              <a:rPr altLang="it-IT" dirty="0" err="1" lang="it-IT">
                <a:cs typeface="Calibri"/>
              </a:rPr>
              <a:t>Pennine.Sul</a:t>
            </a:r>
            <a:r>
              <a:rPr altLang="it-IT" dirty="0" lang="it-IT">
                <a:cs typeface="Calibri"/>
              </a:rPr>
              <a:t> monte Cervino si può sciare e scalare.</a:t>
            </a:r>
            <a:endParaRPr dirty="0" lang="en-US">
              <a:ea panose="020F0502020204030204" typeface="Calibri"/>
              <a:cs panose="020F0502020204030204"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BD13AD-5F73-61C6-D9DB-6DDBBAFFCAE5}"/>
              </a:ext>
            </a:extLst>
          </p:cNvPr>
          <p:cNvSpPr txBox="1"/>
          <p:nvPr/>
        </p:nvSpPr>
        <p:spPr>
          <a:xfrm>
            <a:off x="405778" y="4255525"/>
            <a:ext cx="5086434" cy="1477328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altLang="it-IT" dirty="0" lang="it-IT">
                <a:ea typeface="Calibri"/>
                <a:cs typeface="Calibri"/>
              </a:rPr>
              <a:t>Il monte Rosa ha un'altezza di 4.634 m è la seconda montagna più alta </a:t>
            </a:r>
            <a:r>
              <a:rPr altLang="it-IT" dirty="0" err="1" lang="it-IT">
                <a:ea typeface="Calibri"/>
                <a:cs typeface="Calibri"/>
              </a:rPr>
              <a:t>dell'italia</a:t>
            </a:r>
            <a:r>
              <a:rPr altLang="it-IT" dirty="0" lang="it-IT">
                <a:ea typeface="Calibri"/>
                <a:cs typeface="Calibri"/>
              </a:rPr>
              <a:t>, della Svizzera e del </a:t>
            </a:r>
            <a:r>
              <a:rPr altLang="it-IT" dirty="0" err="1" lang="it-IT">
                <a:ea typeface="Calibri"/>
                <a:cs typeface="Calibri"/>
              </a:rPr>
              <a:t>Piemonte.Anche</a:t>
            </a:r>
            <a:r>
              <a:rPr altLang="it-IT" dirty="0" lang="it-IT">
                <a:ea typeface="Calibri"/>
                <a:cs typeface="Calibri"/>
              </a:rPr>
              <a:t> su questo monte si può scalare, però esercita un fascino irresistibile che farà vivere un'esperienza mozzafiato.</a:t>
            </a:r>
            <a:endParaRPr altLang="it-IT" dirty="0" err="1" lang="it-IT"/>
          </a:p>
        </p:txBody>
      </p:sp>
      <p:pic>
        <p:nvPicPr>
          <p:cNvPr descr="Monterosa - Alzi la mano chi sa dirci perché il Monte Rosa è rosa! Grazie  alla Punta Dufour, con i suoi 4.634 metri, il Monte Rosa risulta essere il  massiccio più alto" id="8" name="Immagine 7">
            <a:extLst>
              <a:ext uri="{FF2B5EF4-FFF2-40B4-BE49-F238E27FC236}">
                <a16:creationId xmlns:a16="http://schemas.microsoft.com/office/drawing/2014/main" id="{6C18E9A2-3750-8DDA-CDA8-2DD139FF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272" y="4252595"/>
            <a:ext cx="2466975" cy="1847850"/>
          </a:xfrm>
          <a:prstGeom prst="rect">
            <a:avLst/>
          </a:prstGeom>
        </p:spPr>
      </p:pic>
      <p:pic>
        <p:nvPicPr>
          <p:cNvPr id="9" name="i monti">
            <a:hlinkClick action="ppaction://media"/>
            <a:extLst>
              <a:ext uri="{FF2B5EF4-FFF2-40B4-BE49-F238E27FC236}">
                <a16:creationId xmlns:a16="http://schemas.microsoft.com/office/drawing/2014/main" id="{0A954BFF-A80C-5C58-EDC2-71B375D6B8F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2161" y="574176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506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9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288D-1CEB-A2F4-BD4A-9949D61C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075"/>
            <a:ext cx="10515600" cy="1325563"/>
          </a:xfrm>
        </p:spPr>
        <p:txBody>
          <a:bodyPr numCol="1">
            <a:normAutofit/>
          </a:bodyPr>
          <a:lstStyle/>
          <a:p>
            <a:r>
              <a:rPr altLang="it-IT" dirty="0" lang="it-IT" sz="8000">
                <a:latin typeface="STXingkai"/>
                <a:ea typeface="Calibri Light"/>
                <a:cs typeface="Calibri Light"/>
              </a:rPr>
              <a:t>Il carnevale</a:t>
            </a:r>
          </a:p>
        </p:txBody>
      </p:sp>
      <p:pic>
        <p:nvPicPr>
          <p:cNvPr descr="Valle d'Aosta, Allein, Italia. Carnevale alpino Coumba Freida Foto stock -  Alamy" id="4" name="Segnaposto contenuto 3">
            <a:extLst>
              <a:ext uri="{FF2B5EF4-FFF2-40B4-BE49-F238E27FC236}">
                <a16:creationId xmlns:a16="http://schemas.microsoft.com/office/drawing/2014/main" id="{060A6C13-58E2-6611-D3DC-358244B3D67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" y="1726932"/>
            <a:ext cx="2867891" cy="2276579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EDB75E-C9BF-0A9D-46EA-C5CECE6C4524}"/>
              </a:ext>
            </a:extLst>
          </p:cNvPr>
          <p:cNvSpPr txBox="1"/>
          <p:nvPr/>
        </p:nvSpPr>
        <p:spPr>
          <a:xfrm>
            <a:off x="-4954" y="4148820"/>
            <a:ext cx="12208371" cy="2246769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altLang="it-IT" dirty="0" lang="it-IT" sz="2800">
                <a:ea typeface="Calibri"/>
                <a:cs typeface="Calibri"/>
              </a:rPr>
              <a:t>La LANZETTE, è una maschera tipica della Valle d'Aosta dove le vesti si ispirano a quelle dei soldati di </a:t>
            </a:r>
            <a:r>
              <a:rPr altLang="it-IT" dirty="0" err="1" lang="it-IT" sz="2800">
                <a:ea typeface="Calibri"/>
                <a:cs typeface="Calibri"/>
              </a:rPr>
              <a:t>Napoleone,che</a:t>
            </a:r>
            <a:r>
              <a:rPr altLang="it-IT" dirty="0" lang="it-IT" sz="2800">
                <a:ea typeface="Calibri"/>
                <a:cs typeface="Calibri"/>
              </a:rPr>
              <a:t> nel'800 transitarono proprio in Valle del Gran San </a:t>
            </a:r>
            <a:r>
              <a:rPr altLang="it-IT" dirty="0" err="1" lang="it-IT" sz="2800">
                <a:ea typeface="Calibri"/>
                <a:cs typeface="Calibri"/>
              </a:rPr>
              <a:t>Bernando.Questi</a:t>
            </a:r>
            <a:r>
              <a:rPr altLang="it-IT" dirty="0" lang="it-IT" sz="2800">
                <a:ea typeface="Calibri"/>
                <a:cs typeface="Calibri"/>
              </a:rPr>
              <a:t> abiti sono molto pregiati perché sono fatti a </a:t>
            </a:r>
            <a:r>
              <a:rPr altLang="it-IT" dirty="0" err="1" lang="it-IT" sz="2800">
                <a:ea typeface="Calibri"/>
                <a:cs typeface="Calibri"/>
              </a:rPr>
              <a:t>mano,sul</a:t>
            </a:r>
            <a:r>
              <a:rPr altLang="it-IT" dirty="0" lang="it-IT" sz="2800">
                <a:ea typeface="Calibri"/>
                <a:cs typeface="Calibri"/>
              </a:rPr>
              <a:t> fondo rosso vengono applicati </a:t>
            </a:r>
            <a:r>
              <a:rPr altLang="it-IT" dirty="0" err="1" lang="it-IT" sz="2800">
                <a:ea typeface="Calibri"/>
                <a:cs typeface="Calibri"/>
              </a:rPr>
              <a:t>palline,spechietti,paillettes.In</a:t>
            </a:r>
            <a:r>
              <a:rPr altLang="it-IT" dirty="0" lang="it-IT" sz="2800">
                <a:ea typeface="Calibri"/>
                <a:cs typeface="Calibri"/>
              </a:rPr>
              <a:t> faccia hanno questa maschera </a:t>
            </a:r>
            <a:r>
              <a:rPr altLang="it-IT" dirty="0" err="1" lang="it-IT" sz="2800">
                <a:ea typeface="Calibri"/>
                <a:cs typeface="Calibri"/>
              </a:rPr>
              <a:t>reallizzata</a:t>
            </a:r>
            <a:r>
              <a:rPr altLang="it-IT" dirty="0" lang="it-IT" sz="2800">
                <a:ea typeface="Calibri"/>
                <a:cs typeface="Calibri"/>
              </a:rPr>
              <a:t> in legno ed è molto pesante da indossare</a:t>
            </a:r>
          </a:p>
        </p:txBody>
      </p:sp>
      <p:pic>
        <p:nvPicPr>
          <p:cNvPr id="7" name="Elementi multimediali online 6" title="Carnevale - Les  Landzettes  - Doues - Valle d'Aosta">
            <a:hlinkClick action="ppaction://media"/>
            <a:extLst>
              <a:ext uri="{FF2B5EF4-FFF2-40B4-BE49-F238E27FC236}">
                <a16:creationId xmlns:a16="http://schemas.microsoft.com/office/drawing/2014/main" id="{99D35561-6B53-7427-1127-479D15210426}"/>
              </a:ext>
            </a:extLst>
          </p:cNvPr>
          <p:cNvPicPr>
            <a:picLocks noChangeAspect="1" noRot="1"/>
          </p:cNvPicPr>
          <p:nvPr>
            <a:videoFile r:link="rId3"/>
          </p:nvPr>
        </p:nvPicPr>
        <p:blipFill>
          <a:blip r:embed="rId4"/>
          <a:stretch>
            <a:fillRect/>
          </a:stretch>
        </p:blipFill>
        <p:spPr>
          <a:xfrm>
            <a:off x="452" y="805542"/>
            <a:ext cx="11411632" cy="3241222"/>
          </a:xfrm>
          <a:prstGeom prst="rect">
            <a:avLst/>
          </a:prstGeom>
        </p:spPr>
      </p:pic>
      <p:pic>
        <p:nvPicPr>
          <p:cNvPr id="3" name="il carnevale">
            <a:hlinkClick action="ppaction://media"/>
            <a:extLst>
              <a:ext uri="{FF2B5EF4-FFF2-40B4-BE49-F238E27FC236}">
                <a16:creationId xmlns:a16="http://schemas.microsoft.com/office/drawing/2014/main" id="{8A72733C-7B40-BCFE-882F-AEE00FC0076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4132" y="58832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366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465614-E4A7-61B1-EEF2-4516AC7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9054"/>
            <a:ext cx="10515600" cy="686028"/>
          </a:xfrm>
        </p:spPr>
        <p:txBody>
          <a:bodyPr numCol="1">
            <a:normAutofit fontScale="90000"/>
          </a:bodyPr>
          <a:lstStyle/>
          <a:p>
            <a:r>
              <a:rPr altLang="it-IT" dirty="0" lang="it-IT">
                <a:latin typeface="STXingkai"/>
                <a:ea typeface="STXingkai"/>
              </a:rPr>
              <a:t>La Valle d'Aosta in cifre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E398E5-3A02-0B49-DF41-F8E77302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43" y="1118054"/>
            <a:ext cx="8602436" cy="5453516"/>
          </a:xfrm>
        </p:spPr>
        <p:txBody>
          <a:bodyPr anchor="t" bIns="45720" lIns="91440" numCol="1" rIns="91440" rtlCol="0" tIns="45720" vert="horz">
            <a:noAutofit/>
          </a:bodyPr>
          <a:lstStyle/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Abitanti:125 034</a:t>
            </a:r>
          </a:p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Superficie:3 621 km2</a:t>
            </a:r>
          </a:p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Densità:39 ab/km2</a:t>
            </a:r>
          </a:p>
          <a:p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Capoluogo:Aosta</a:t>
            </a:r>
            <a:endParaRPr altLang="it-IT" lang="it-IT" sz="2400">
              <a:solidFill>
                <a:srgbClr val="00B0F0"/>
              </a:solidFill>
              <a:ea typeface="Calibri"/>
              <a:cs typeface="Calibri"/>
            </a:endParaRPr>
          </a:p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Settori </a:t>
            </a:r>
            <a:r>
              <a:rPr altLang="it-IT" dirty="0" err="1" lang="it-IT" sz="2400">
                <a:solidFill>
                  <a:srgbClr val="00B0F0"/>
                </a:solidFill>
                <a:ea typeface="Calibri"/>
                <a:cs typeface="Calibri"/>
              </a:rPr>
              <a:t>produttivi:Primario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 3% Secondario 20% Terziario 77%</a:t>
            </a:r>
          </a:p>
          <a:p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Fiumi:Dora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Baltea</a:t>
            </a:r>
          </a:p>
          <a:p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Clima:alpino,gli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inverni sono freddi e l'estati sono fresche</a:t>
            </a:r>
          </a:p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Con che </a:t>
            </a:r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confina:confina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 a nord con la </a:t>
            </a:r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Svizzera,a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sud col </a:t>
            </a:r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Piemonte,a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 ovest con la Francia e a est col Piemonte</a:t>
            </a:r>
          </a:p>
          <a:p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Le </a:t>
            </a:r>
            <a:r>
              <a:rPr altLang="it-IT" dirty="0" err="1" lang="it-IT" sz="2400">
                <a:solidFill>
                  <a:srgbClr val="00B0F0"/>
                </a:solidFill>
                <a:ea typeface="Calibri"/>
                <a:cs typeface="Calibri"/>
              </a:rPr>
              <a:t>montagne:Monte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Bianco (4810 m) Monte Rosa(4634 m) Cervino (4478 m) Gran Paradiso (4061 m)</a:t>
            </a:r>
          </a:p>
          <a:p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Agricoltura:le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produzioni sono di </a:t>
            </a:r>
            <a:r>
              <a:rPr altLang="it-IT" err="1" lang="it-IT" sz="2400">
                <a:solidFill>
                  <a:srgbClr val="00B0F0"/>
                </a:solidFill>
                <a:ea typeface="Calibri"/>
                <a:cs typeface="Calibri"/>
              </a:rPr>
              <a:t>patate,viti,mele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 e cereali</a:t>
            </a:r>
          </a:p>
          <a:p>
            <a:r>
              <a:rPr altLang="it-IT" dirty="0" err="1" lang="it-IT" sz="2400">
                <a:solidFill>
                  <a:srgbClr val="00B0F0"/>
                </a:solidFill>
                <a:ea typeface="Calibri"/>
                <a:cs typeface="Calibri"/>
              </a:rPr>
              <a:t>Allevamento:pascoli</a:t>
            </a:r>
            <a:r>
              <a:rPr altLang="it-IT" dirty="0" lang="it-IT" sz="2400">
                <a:solidFill>
                  <a:srgbClr val="00B0F0"/>
                </a:solidFill>
                <a:ea typeface="Calibri"/>
                <a:cs typeface="Calibri"/>
              </a:rPr>
              <a:t> dei bovini per la produzione di carne e latte</a:t>
            </a:r>
          </a:p>
          <a:p>
            <a:pPr indent="0" marL="0">
              <a:buNone/>
            </a:pPr>
            <a:endParaRPr altLang="it-IT" dirty="0" lang="it-IT" sz="2400">
              <a:solidFill>
                <a:srgbClr val="00B0F0"/>
              </a:solidFill>
              <a:ea typeface="Calibri"/>
              <a:cs typeface="Calibri"/>
            </a:endParaRPr>
          </a:p>
          <a:p>
            <a:endParaRPr altLang="it-IT" dirty="0" lang="it-IT" sz="2400">
              <a:solidFill>
                <a:srgbClr val="00B0F0"/>
              </a:solidFill>
              <a:ea typeface="Calibri"/>
              <a:cs typeface="Calibri"/>
            </a:endParaRPr>
          </a:p>
          <a:p>
            <a:pPr indent="0" marL="0">
              <a:buNone/>
            </a:pPr>
            <a:endParaRPr altLang="it-IT" dirty="0" lang="it-IT" sz="1800">
              <a:solidFill>
                <a:srgbClr val="00B0F0"/>
              </a:solidFill>
              <a:ea typeface="Calibri"/>
              <a:cs typeface="Calibri"/>
            </a:endParaRPr>
          </a:p>
          <a:p>
            <a:pPr indent="0" marL="0">
              <a:buNone/>
            </a:pPr>
            <a:endParaRPr altLang="it-IT" dirty="0" lang="it-IT">
              <a:solidFill>
                <a:srgbClr val="00B0F0"/>
              </a:solidFill>
              <a:ea typeface="Calibri"/>
              <a:cs typeface="Calibri"/>
            </a:endParaRPr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5AC7BF95-F55C-7679-31DB-0AE487F7E57A}"/>
              </a:ext>
            </a:extLst>
          </p:cNvPr>
          <p:cNvSpPr/>
          <p:nvPr/>
        </p:nvSpPr>
        <p:spPr>
          <a:xfrm>
            <a:off x="9253744" y="3361780"/>
            <a:ext cx="1948542" cy="1926771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numCol="1" rtlCol="0"/>
          <a:lstStyle/>
          <a:p>
            <a:pPr algn="ctr"/>
            <a:endParaRPr altLang="it-IT"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B25134-73B2-E40C-7B3A-566601A153EB}"/>
              </a:ext>
            </a:extLst>
          </p:cNvPr>
          <p:cNvSpPr txBox="1"/>
          <p:nvPr/>
        </p:nvSpPr>
        <p:spPr>
          <a:xfrm>
            <a:off x="8457876" y="2134975"/>
            <a:ext cx="2743200" cy="954107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altLang="it-IT" dirty="0" lang="it-IT" sz="2800">
                <a:solidFill>
                  <a:srgbClr val="00B0F0"/>
                </a:solidFill>
                <a:ea typeface="Calibri"/>
                <a:cs typeface="Calibri"/>
              </a:rPr>
              <a:t>Territorio:100% montuoso</a:t>
            </a:r>
            <a:endParaRPr altLang="it-IT" dirty="0" lang="it-IT">
              <a:ea typeface="Calibri"/>
              <a:cs typeface="Calibri"/>
            </a:endParaRPr>
          </a:p>
        </p:txBody>
      </p:sp>
      <p:pic>
        <p:nvPicPr>
          <p:cNvPr id="6" name="in cifre">
            <a:hlinkClick action="ppaction://media"/>
            <a:extLst>
              <a:ext uri="{FF2B5EF4-FFF2-40B4-BE49-F238E27FC236}">
                <a16:creationId xmlns:a16="http://schemas.microsoft.com/office/drawing/2014/main" id="{F62BA9BF-1448-BC55-6664-A6A3BE1AB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0246" y="569821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5943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C2C07-E047-110E-E018-C7796512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dirty="0" lang="it-IT">
                <a:latin typeface="STXingkai"/>
                <a:ea typeface="STXingkai"/>
                <a:cs typeface="Calibri Light"/>
              </a:rPr>
              <a:t>La popolazione e le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002F7-B0E5-BBCE-DC8C-BC027BAA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bIns="45720" lIns="91440" numCol="1" rIns="91440" rtlCol="0" tIns="45720" vert="horz">
            <a:normAutofit/>
          </a:bodyPr>
          <a:lstStyle/>
          <a:p>
            <a:r>
              <a:rPr altLang="it-IT" dirty="0" lang="it-IT">
                <a:cs typeface="Calibri"/>
              </a:rPr>
              <a:t>La Valle d'Aosta e la regione meno popolata d'</a:t>
            </a:r>
            <a:r>
              <a:rPr altLang="it-IT" dirty="0" err="1" lang="it-IT">
                <a:cs typeface="Calibri"/>
              </a:rPr>
              <a:t>Italia,e</a:t>
            </a:r>
            <a:r>
              <a:rPr altLang="it-IT" dirty="0" lang="it-IT">
                <a:cs typeface="Calibri"/>
              </a:rPr>
              <a:t> quasi un quarto delle persone vive nel capoluogo </a:t>
            </a:r>
            <a:r>
              <a:rPr altLang="it-IT" dirty="0" err="1" lang="it-IT">
                <a:cs typeface="Calibri"/>
              </a:rPr>
              <a:t>Aosta.Le</a:t>
            </a:r>
            <a:r>
              <a:rPr altLang="it-IT" dirty="0" lang="it-IT">
                <a:cs typeface="Calibri"/>
              </a:rPr>
              <a:t> principali risorse della Regione sono:</a:t>
            </a:r>
          </a:p>
          <a:p>
            <a:r>
              <a:rPr altLang="it-IT" dirty="0" lang="it-IT">
                <a:cs typeface="Calibri"/>
              </a:rPr>
              <a:t>I </a:t>
            </a:r>
            <a:r>
              <a:rPr altLang="it-IT" dirty="0" lang="it-IT">
                <a:solidFill>
                  <a:srgbClr val="00B0F0"/>
                </a:solidFill>
                <a:cs typeface="Calibri"/>
              </a:rPr>
              <a:t>corsi d'acqua </a:t>
            </a:r>
            <a:r>
              <a:rPr altLang="it-IT" dirty="0" lang="it-IT">
                <a:cs typeface="Calibri"/>
              </a:rPr>
              <a:t>che permettono l'energia elettrica.</a:t>
            </a:r>
          </a:p>
          <a:p>
            <a:r>
              <a:rPr altLang="it-IT" dirty="0" lang="it-IT">
                <a:cs typeface="Calibri"/>
              </a:rPr>
              <a:t>Il </a:t>
            </a:r>
            <a:r>
              <a:rPr altLang="it-IT" dirty="0" lang="it-IT">
                <a:solidFill>
                  <a:srgbClr val="00B0F0"/>
                </a:solidFill>
                <a:cs typeface="Calibri"/>
              </a:rPr>
              <a:t>paesaggio </a:t>
            </a:r>
            <a:r>
              <a:rPr altLang="it-IT" dirty="0" lang="it-IT">
                <a:cs typeface="Calibri"/>
              </a:rPr>
              <a:t>che favorisce il turismo sia in inverno che in </a:t>
            </a:r>
            <a:r>
              <a:rPr altLang="it-IT" dirty="0" err="1" lang="it-IT">
                <a:cs typeface="Calibri"/>
              </a:rPr>
              <a:t>estate:in</a:t>
            </a:r>
            <a:r>
              <a:rPr altLang="it-IT" dirty="0" lang="it-IT">
                <a:cs typeface="Calibri"/>
              </a:rPr>
              <a:t> </a:t>
            </a:r>
            <a:r>
              <a:rPr altLang="it-IT" dirty="0" err="1" lang="it-IT">
                <a:cs typeface="Calibri"/>
              </a:rPr>
              <a:t>estate,la</a:t>
            </a:r>
            <a:r>
              <a:rPr altLang="it-IT" dirty="0" lang="it-IT">
                <a:cs typeface="Calibri"/>
              </a:rPr>
              <a:t> Regione attira turisti per il paesaggio alpino e i </a:t>
            </a:r>
            <a:r>
              <a:rPr altLang="it-IT" dirty="0" err="1" lang="it-IT">
                <a:cs typeface="Calibri"/>
              </a:rPr>
              <a:t>castelli,mentre</a:t>
            </a:r>
            <a:r>
              <a:rPr altLang="it-IT" dirty="0" lang="it-IT">
                <a:cs typeface="Calibri"/>
              </a:rPr>
              <a:t> in inverno si pratica gli sport sciistica.</a:t>
            </a:r>
          </a:p>
          <a:p>
            <a:r>
              <a:rPr altLang="it-IT" dirty="0" lang="it-IT">
                <a:cs typeface="Calibri"/>
              </a:rPr>
              <a:t>Il legno che fornisce la materia prima per le botteghe artigiane che realizzano prodotti unici.</a:t>
            </a:r>
          </a:p>
          <a:p>
            <a:endParaRPr altLang="it-IT" dirty="0" lang="it-IT">
              <a:cs typeface="Calibri"/>
            </a:endParaRPr>
          </a:p>
          <a:p>
            <a:endParaRPr altLang="it-IT" dirty="0" lang="it-IT">
              <a:cs typeface="Calibri"/>
            </a:endParaRPr>
          </a:p>
        </p:txBody>
      </p:sp>
      <p:pic>
        <p:nvPicPr>
          <p:cNvPr id="4" name="la popolazione e le risorse">
            <a:hlinkClick action="ppaction://media"/>
            <a:extLst>
              <a:ext uri="{FF2B5EF4-FFF2-40B4-BE49-F238E27FC236}">
                <a16:creationId xmlns:a16="http://schemas.microsoft.com/office/drawing/2014/main" id="{9EFA7A0F-7728-9843-7016-51A4972AE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2332" y="592681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225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D564D-2B2B-1215-62BD-DFEEBC96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it-IT" dirty="0" lang="it-IT">
                <a:latin typeface="STXingkai"/>
                <a:ea typeface="STXingkai"/>
                <a:cs typeface="Calibri Light"/>
              </a:rPr>
              <a:t>Curiosità</a:t>
            </a:r>
            <a:endParaRPr altLang="it-IT" dirty="0" err="1" lang="it-IT">
              <a:latin typeface="STXingkai"/>
              <a:ea typeface="STXingka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037DBF-5ABC-3CA2-B1A6-A86C8741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bIns="45720" lIns="91440" numCol="1" rIns="91440" rtlCol="0" tIns="45720" vert="horz">
            <a:normAutofit/>
          </a:bodyPr>
          <a:lstStyle/>
          <a:p>
            <a:r>
              <a:rPr altLang="it-IT" dirty="0" lang="it-IT">
                <a:solidFill>
                  <a:srgbClr val="FF0000"/>
                </a:solidFill>
                <a:cs typeface="Calibri"/>
              </a:rPr>
              <a:t>Il nome:</a:t>
            </a:r>
          </a:p>
          <a:p>
            <a:pPr indent="0" marL="0">
              <a:buNone/>
            </a:pPr>
            <a:r>
              <a:rPr altLang="it-IT" dirty="0" lang="it-IT">
                <a:cs typeface="Calibri"/>
              </a:rPr>
              <a:t>La Valle d'Aosta prende il nome dal suo capoluogo </a:t>
            </a:r>
            <a:r>
              <a:rPr altLang="it-IT" dirty="0" err="1" lang="it-IT">
                <a:cs typeface="Calibri"/>
              </a:rPr>
              <a:t>Aosta,dove</a:t>
            </a:r>
            <a:r>
              <a:rPr altLang="it-IT" dirty="0" lang="it-IT">
                <a:cs typeface="Calibri"/>
              </a:rPr>
              <a:t> la città Aosta prende il nome da Ottavio Augusto.</a:t>
            </a:r>
          </a:p>
          <a:p>
            <a:r>
              <a:rPr altLang="it-IT" dirty="0" lang="it-IT">
                <a:solidFill>
                  <a:srgbClr val="FF0000"/>
                </a:solidFill>
                <a:cs typeface="Calibri"/>
              </a:rPr>
              <a:t>Lo stemma:</a:t>
            </a:r>
          </a:p>
          <a:p>
            <a:pPr indent="0" marL="0">
              <a:buNone/>
            </a:pPr>
            <a:r>
              <a:rPr altLang="it-IT" dirty="0" lang="it-IT">
                <a:cs typeface="Calibri"/>
              </a:rPr>
              <a:t>Il leone era presente nello stemma di in molte famiglie nobili e oggi è rimasto come simbolo della regione </a:t>
            </a:r>
          </a:p>
          <a:p>
            <a:pPr indent="0" marL="0">
              <a:buNone/>
            </a:pPr>
            <a:endParaRPr altLang="it-IT" dirty="0" lang="it-IT">
              <a:cs typeface="Calibri"/>
            </a:endParaRPr>
          </a:p>
        </p:txBody>
      </p:sp>
      <p:pic>
        <p:nvPicPr>
          <p:cNvPr id="4" name="curiosità">
            <a:hlinkClick action="ppaction://media"/>
            <a:extLst>
              <a:ext uri="{FF2B5EF4-FFF2-40B4-BE49-F238E27FC236}">
                <a16:creationId xmlns:a16="http://schemas.microsoft.com/office/drawing/2014/main" id="{EFE0E697-8823-DCC4-A6F4-5DDCB3E19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5104" y="558936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0788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5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pic>
        <p:nvPicPr>
          <p:cNvPr descr="Cosa visitare in Valle d'Aosta d'inverno | Trainline" id="4" name="Segnaposto contenuto 3">
            <a:extLst>
              <a:ext uri="{FF2B5EF4-FFF2-40B4-BE49-F238E27FC236}">
                <a16:creationId xmlns:a16="http://schemas.microsoft.com/office/drawing/2014/main" id="{3B0D1225-B2AB-82F2-4FEF-AE7A646D0C3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175" y="639763"/>
            <a:ext cx="2282825" cy="1712913"/>
          </a:xfrm>
        </p:spPr>
      </p:pic>
      <p:pic>
        <p:nvPicPr>
          <p:cNvPr descr="Castelli della Valle d'Aosta, ecco i più belli da vedere" id="11" name="Immagine 10">
            <a:extLst>
              <a:ext uri="{FF2B5EF4-FFF2-40B4-BE49-F238E27FC236}">
                <a16:creationId xmlns:a16="http://schemas.microsoft.com/office/drawing/2014/main" id="{4AD70515-D476-CF2A-3015-28848277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3" y="639763"/>
            <a:ext cx="2603500" cy="1712913"/>
          </a:xfrm>
          <a:prstGeom prst="rect">
            <a:avLst/>
          </a:prstGeom>
        </p:spPr>
      </p:pic>
      <p:pic>
        <p:nvPicPr>
          <p:cNvPr descr="I castelli della Valle d'Aosta più belli da visitare - Guida Turistica Valle  d'Aosta" id="12" name="Immagine 11">
            <a:extLst>
              <a:ext uri="{FF2B5EF4-FFF2-40B4-BE49-F238E27FC236}">
                <a16:creationId xmlns:a16="http://schemas.microsoft.com/office/drawing/2014/main" id="{988CD046-0A6C-06BE-BBF5-DD9A303CB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639763"/>
            <a:ext cx="2095500" cy="1712913"/>
          </a:xfrm>
          <a:prstGeom prst="rect">
            <a:avLst/>
          </a:prstGeom>
        </p:spPr>
      </p:pic>
      <p:pic>
        <p:nvPicPr>
          <p:cNvPr descr="Valle d'Aosta, dove andare in montagna d'estate" id="8" name="Immagine 7">
            <a:extLst>
              <a:ext uri="{FF2B5EF4-FFF2-40B4-BE49-F238E27FC236}">
                <a16:creationId xmlns:a16="http://schemas.microsoft.com/office/drawing/2014/main" id="{0BF9ABFF-C4CE-5C9A-49D5-39D6A1A27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175" y="2422525"/>
            <a:ext cx="2297113" cy="1773238"/>
          </a:xfrm>
          <a:prstGeom prst="rect">
            <a:avLst/>
          </a:prstGeom>
        </p:spPr>
      </p:pic>
      <p:pic>
        <p:nvPicPr>
          <p:cNvPr descr="Valle d'Aosta in estate e in inverno: che cosa fare" id="6" name="Immagine 5">
            <a:extLst>
              <a:ext uri="{FF2B5EF4-FFF2-40B4-BE49-F238E27FC236}">
                <a16:creationId xmlns:a16="http://schemas.microsoft.com/office/drawing/2014/main" id="{7E6BEBF7-9389-D419-0FA1-B19E8733D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2422525"/>
            <a:ext cx="1955800" cy="1773238"/>
          </a:xfrm>
          <a:prstGeom prst="rect">
            <a:avLst/>
          </a:prstGeom>
        </p:spPr>
      </p:pic>
      <p:pic>
        <p:nvPicPr>
          <p:cNvPr descr="Valle d'Aosta, dove andare in montagna d'estate" id="7" name="Immagine 6">
            <a:extLst>
              <a:ext uri="{FF2B5EF4-FFF2-40B4-BE49-F238E27FC236}">
                <a16:creationId xmlns:a16="http://schemas.microsoft.com/office/drawing/2014/main" id="{5364362E-F224-1EDF-03CB-9D875251A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613" y="2422525"/>
            <a:ext cx="2727325" cy="1773238"/>
          </a:xfrm>
          <a:prstGeom prst="rect">
            <a:avLst/>
          </a:prstGeom>
        </p:spPr>
      </p:pic>
      <p:pic>
        <p:nvPicPr>
          <p:cNvPr descr="Sulla neve in Valle d'Aosta - Ecoturismonline" id="5" name="Immagine 4">
            <a:extLst>
              <a:ext uri="{FF2B5EF4-FFF2-40B4-BE49-F238E27FC236}">
                <a16:creationId xmlns:a16="http://schemas.microsoft.com/office/drawing/2014/main" id="{568A98B4-A8D0-1821-B179-0C83C04C3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175" y="4264025"/>
            <a:ext cx="2390775" cy="1955800"/>
          </a:xfrm>
          <a:prstGeom prst="rect">
            <a:avLst/>
          </a:prstGeom>
        </p:spPr>
      </p:pic>
      <p:pic>
        <p:nvPicPr>
          <p:cNvPr descr="Valle d'Aosta cosa fare e vedere | Elle Decor" id="9" name="Immagine 8">
            <a:extLst>
              <a:ext uri="{FF2B5EF4-FFF2-40B4-BE49-F238E27FC236}">
                <a16:creationId xmlns:a16="http://schemas.microsoft.com/office/drawing/2014/main" id="{B4FC4ACA-2C71-11A1-D76E-902E493A59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0213" y="4264025"/>
            <a:ext cx="1957388" cy="1955800"/>
          </a:xfrm>
          <a:prstGeom prst="rect">
            <a:avLst/>
          </a:prstGeom>
        </p:spPr>
      </p:pic>
      <p:pic>
        <p:nvPicPr>
          <p:cNvPr descr="Chamois, una perla rara! - Guida Turistica Valle d'Aosta" id="10" name="Immagine 9">
            <a:extLst>
              <a:ext uri="{FF2B5EF4-FFF2-40B4-BE49-F238E27FC236}">
                <a16:creationId xmlns:a16="http://schemas.microsoft.com/office/drawing/2014/main" id="{FCB982CF-3C21-F77B-0880-CB9412EA4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7450" y="4264025"/>
            <a:ext cx="2630488" cy="1955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F30DB40-1E8E-AE3E-0EEE-CD0ACAC6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anchor="ctr" bIns="45720" lIns="91440" numCol="1" rIns="91440" rtlCol="0" tIns="45720" vert="horz">
            <a:normAutofit fontScale="90000"/>
          </a:bodyPr>
          <a:lstStyle/>
          <a:p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Ora</a:t>
            </a:r>
            <a:r>
              <a:rPr dirty="0" lang="en-US" sz="3200">
                <a:solidFill>
                  <a:srgbClr val="FFFFFF"/>
                </a:solidFill>
                <a:latin typeface="STXingkai"/>
                <a:ea typeface="STXingkai"/>
              </a:rPr>
              <a:t> per </a:t>
            </a:r>
            <a:r>
              <a:rPr dirty="0" err="1" lang="en-US" sz="3200">
                <a:solidFill>
                  <a:srgbClr val="FFFFFF"/>
                </a:solidFill>
                <a:latin typeface="STXingkai"/>
                <a:ea typeface="STXingkai"/>
              </a:rPr>
              <a:t>concludere</a:t>
            </a:r>
            <a:r>
              <a:rPr dirty="0" lang="en-US" sz="3200">
                <a:solidFill>
                  <a:srgbClr val="FFFFFF"/>
                </a:solidFill>
                <a:latin typeface="STXingkai"/>
                <a:ea typeface="STXingkai"/>
              </a:rPr>
              <a:t> il nostro </a:t>
            </a:r>
            <a:r>
              <a:rPr dirty="0" err="1" lang="en-US" sz="3200">
                <a:solidFill>
                  <a:srgbClr val="FFFFFF"/>
                </a:solidFill>
                <a:latin typeface="STXingkai"/>
                <a:ea typeface="STXingkai"/>
              </a:rPr>
              <a:t>viaggio</a:t>
            </a:r>
            <a:r>
              <a:rPr dirty="0" lang="en-US" sz="3200">
                <a:solidFill>
                  <a:srgbClr val="FFFFFF"/>
                </a:solidFill>
                <a:latin typeface="STXingkai"/>
                <a:ea typeface="STXingkai"/>
              </a:rPr>
              <a:t> in Valle </a:t>
            </a:r>
            <a:r>
              <a:rPr dirty="0" err="1" lang="en-US" sz="3200">
                <a:solidFill>
                  <a:srgbClr val="FFFFFF"/>
                </a:solidFill>
                <a:latin typeface="STXingkai"/>
                <a:ea typeface="STXingkai"/>
              </a:rPr>
              <a:t>d'Asta</a:t>
            </a:r>
            <a:r>
              <a:rPr dirty="0" lang="en-US" sz="3200">
                <a:solidFill>
                  <a:srgbClr val="FFFFFF"/>
                </a:solidFill>
                <a:latin typeface="STXingkai"/>
                <a:ea typeface="STXingkai"/>
              </a:rPr>
              <a:t> </a:t>
            </a:r>
            <a:r>
              <a:rPr dirty="0" err="1" kern="1200" lang="en-US" sz="3200">
                <a:solidFill>
                  <a:srgbClr val="FFFFFF"/>
                </a:solidFill>
                <a:latin typeface="STXingkai"/>
                <a:ea typeface="STXingkai"/>
              </a:rPr>
              <a:t>facciamoci</a:t>
            </a:r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 un </a:t>
            </a:r>
            <a:r>
              <a:rPr dirty="0" err="1" kern="1200" lang="en-US" sz="3200">
                <a:solidFill>
                  <a:srgbClr val="FFFFFF"/>
                </a:solidFill>
                <a:latin typeface="STXingkai"/>
                <a:ea typeface="STXingkai"/>
              </a:rPr>
              <a:t>giro</a:t>
            </a:r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 </a:t>
            </a:r>
            <a:r>
              <a:rPr dirty="0" err="1" kern="1200" lang="en-US" sz="3200">
                <a:solidFill>
                  <a:srgbClr val="FFFFFF"/>
                </a:solidFill>
                <a:latin typeface="STXingkai"/>
                <a:ea typeface="STXingkai"/>
              </a:rPr>
              <a:t>nei</a:t>
            </a:r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 </a:t>
            </a:r>
            <a:r>
              <a:rPr dirty="0" err="1" kern="1200" lang="en-US" sz="3200">
                <a:solidFill>
                  <a:srgbClr val="FFFFFF"/>
                </a:solidFill>
                <a:latin typeface="STXingkai"/>
                <a:ea typeface="STXingkai"/>
              </a:rPr>
              <a:t>paesaggi</a:t>
            </a:r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 </a:t>
            </a:r>
            <a:r>
              <a:rPr dirty="0" err="1" kern="1200" lang="en-US" sz="3200">
                <a:solidFill>
                  <a:srgbClr val="FFFFFF"/>
                </a:solidFill>
                <a:latin typeface="STXingkai"/>
                <a:ea typeface="STXingkai"/>
              </a:rPr>
              <a:t>della</a:t>
            </a:r>
            <a:r>
              <a:rPr dirty="0" kern="1200" lang="en-US" sz="3200">
                <a:solidFill>
                  <a:srgbClr val="FFFFFF"/>
                </a:solidFill>
                <a:latin typeface="STXingkai"/>
                <a:ea typeface="STXingkai"/>
              </a:rPr>
              <a:t> Valle d'Aosta</a:t>
            </a:r>
            <a:r>
              <a:rPr dirty="0" lang="en-US" sz="3200">
                <a:solidFill>
                  <a:srgbClr val="FFFFFF"/>
                </a:solidFill>
                <a:latin typeface="STXingkai"/>
                <a:ea typeface="STXingkai"/>
              </a:rPr>
              <a:t>!!!!!</a:t>
            </a:r>
            <a:endParaRPr dirty="0" kern="1200" lang="en-US" sz="3200">
              <a:solidFill>
                <a:srgbClr val="FFFFFF"/>
              </a:solidFill>
              <a:latin typeface="STXingkai"/>
              <a:ea typeface="STXingkai"/>
            </a:endParaRPr>
          </a:p>
        </p:txBody>
      </p:sp>
      <p:pic>
        <p:nvPicPr>
          <p:cNvPr id="3" name="conclusione">
            <a:hlinkClick action="ppaction://media"/>
            <a:extLst>
              <a:ext uri="{FF2B5EF4-FFF2-40B4-BE49-F238E27FC236}">
                <a16:creationId xmlns:a16="http://schemas.microsoft.com/office/drawing/2014/main" id="{5735C2A6-340B-D369-0DE1-D3CCEDC2CE06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02418" y="513216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467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"/>
                  </p:tgtEl>
                </p:cond>
              </p:nextCondLst>
            </p:seq>
            <p:audio>
              <p:cMediaNode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Words>0</Words>
  <Paragraphs>0</Paragraphs>
  <Slides>9</Slides>
  <Notes>0</Notes>
  <TotalTime>0</TotalTime>
  <HiddenSlides>0</HiddenSlides>
  <MMClips>0</MMClips>
  <ScaleCrop>false</ScaleCrop>
  <HeadingPairs>
    <vt:vector baseType="variant" size="4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baseType="lpstr" size="10">
      <vt:lpstr>Tema di Office</vt:lpstr>
      <vt:lpstr>                      La valle d'Aosta</vt:lpstr>
      <vt:lpstr>La Valle d'Aosta la cartina fisica</vt:lpstr>
      <vt:lpstr>le specialita</vt:lpstr>
      <vt:lpstr> I monti</vt:lpstr>
      <vt:lpstr>Il carnevale</vt:lpstr>
      <vt:lpstr>La Valle d'Aosta in cifre</vt:lpstr>
      <vt:lpstr>La popolazione e le risorse</vt:lpstr>
      <vt:lpstr>Curiosità</vt:lpstr>
      <vt:lpstr>Ora per concludere il nostro viaggio in Valle d'Asta facciamoci un giro nei paesaggi della Valle d'Aosta!!!!!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2024-02-07T18:18:34Z</dcterms:created>
  <dc:creator/>
  <cp:lastModifiedBy/>
  <dcterms:modified xsi:type="dcterms:W3CDTF">2024-03-04T18:37:55Z</dcterms:modified>
  <cp:revision>819</cp:revision>
  <dc:title>Presentazione standard di PowerPoint</dc:title>
</cp:coreProperties>
</file>