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4" r:id="rId4"/>
    <p:sldId id="258" r:id="rId5"/>
    <p:sldId id="259" r:id="rId6"/>
    <p:sldId id="260" r:id="rId7"/>
    <p:sldId id="271" r:id="rId8"/>
    <p:sldId id="272" r:id="rId9"/>
    <p:sldId id="261" r:id="rId10"/>
    <p:sldId id="262" r:id="rId11"/>
    <p:sldId id="267" r:id="rId12"/>
    <p:sldId id="266" r:id="rId13"/>
    <p:sldId id="268" r:id="rId14"/>
    <p:sldId id="263" r:id="rId15"/>
    <p:sldId id="269" r:id="rId16"/>
    <p:sldId id="264" r:id="rId17"/>
    <p:sldId id="270" r:id="rId18"/>
    <p:sldId id="265" r:id="rId19"/>
    <p:sldId id="273" r:id="rId20"/>
    <p:sldId id="275" r:id="rId21"/>
    <p:sldId id="276" r:id="rId22"/>
    <p:sldId id="277" r:id="rId23"/>
    <p:sldId id="27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455" autoAdjust="0"/>
  </p:normalViewPr>
  <p:slideViewPr>
    <p:cSldViewPr snapToGrid="0">
      <p:cViewPr varScale="1">
        <p:scale>
          <a:sx n="70" d="100"/>
          <a:sy n="70" d="100"/>
        </p:scale>
        <p:origin x="-74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2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5F913-C0E8-4084-960C-B850E6373629}" type="datetimeFigureOut">
              <a:rPr lang="it-IT" smtClean="0"/>
              <a:t>21/03/2024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E8B8-FDD4-46CD-B7DD-8C9BB5A20EA6}" type="slidenum">
              <a:rPr lang="it-IT" smtClean="0"/>
              <a:t>‹N›</a:t>
            </a:fld>
            <a:endParaRPr lang="it-IT"/>
          </a:p>
        </p:txBody>
      </p:sp>
    </p:spTree>
    <p:extLst>
      <p:ext uri="{BB962C8B-B14F-4D97-AF65-F5344CB8AC3E}">
        <p14:creationId xmlns:p14="http://schemas.microsoft.com/office/powerpoint/2010/main" val="29337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7AAE8B8-FDD4-46CD-B7DD-8C9BB5A20EA6}" type="slidenum">
              <a:rPr lang="it-IT" smtClean="0"/>
              <a:t>1</a:t>
            </a:fld>
            <a:endParaRPr lang="it-IT"/>
          </a:p>
        </p:txBody>
      </p:sp>
    </p:spTree>
    <p:extLst>
      <p:ext uri="{BB962C8B-B14F-4D97-AF65-F5344CB8AC3E}">
        <p14:creationId xmlns:p14="http://schemas.microsoft.com/office/powerpoint/2010/main" val="247794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E74ECA9-E06E-431C-8AEC-219770D6D6E5}"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417953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E74ECA9-E06E-431C-8AEC-219770D6D6E5}"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310625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E74ECA9-E06E-431C-8AEC-219770D6D6E5}"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318817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E74ECA9-E06E-431C-8AEC-219770D6D6E5}"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347771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9E74ECA9-E06E-431C-8AEC-219770D6D6E5}"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258323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E74ECA9-E06E-431C-8AEC-219770D6D6E5}" type="datetimeFigureOut">
              <a:rPr lang="it-IT" smtClean="0"/>
              <a:t>21/03/2024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249103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E74ECA9-E06E-431C-8AEC-219770D6D6E5}" type="datetimeFigureOut">
              <a:rPr lang="it-IT" smtClean="0"/>
              <a:t>21/03/2024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418666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E74ECA9-E06E-431C-8AEC-219770D6D6E5}" type="datetimeFigureOut">
              <a:rPr lang="it-IT" smtClean="0"/>
              <a:t>21/03/2024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367627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E74ECA9-E06E-431C-8AEC-219770D6D6E5}" type="datetimeFigureOut">
              <a:rPr lang="it-IT" smtClean="0"/>
              <a:t>21/03/2024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414705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E74ECA9-E06E-431C-8AEC-219770D6D6E5}" type="datetimeFigureOut">
              <a:rPr lang="it-IT" smtClean="0"/>
              <a:t>21/03/2024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95552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E74ECA9-E06E-431C-8AEC-219770D6D6E5}" type="datetimeFigureOut">
              <a:rPr lang="it-IT" smtClean="0"/>
              <a:t>21/03/2024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8A22F6-37BD-4589-8F62-F8D768D23190}" type="slidenum">
              <a:rPr lang="it-IT" smtClean="0"/>
              <a:t>‹N›</a:t>
            </a:fld>
            <a:endParaRPr lang="it-IT"/>
          </a:p>
        </p:txBody>
      </p:sp>
    </p:spTree>
    <p:extLst>
      <p:ext uri="{BB962C8B-B14F-4D97-AF65-F5344CB8AC3E}">
        <p14:creationId xmlns:p14="http://schemas.microsoft.com/office/powerpoint/2010/main" val="247404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4ECA9-E06E-431C-8AEC-219770D6D6E5}" type="datetimeFigureOut">
              <a:rPr lang="it-IT" smtClean="0"/>
              <a:t>21/03/2024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A22F6-37BD-4589-8F62-F8D768D23190}" type="slidenum">
              <a:rPr lang="it-IT" smtClean="0"/>
              <a:t>‹N›</a:t>
            </a:fld>
            <a:endParaRPr lang="it-IT"/>
          </a:p>
        </p:txBody>
      </p:sp>
    </p:spTree>
    <p:extLst>
      <p:ext uri="{BB962C8B-B14F-4D97-AF65-F5344CB8AC3E}">
        <p14:creationId xmlns:p14="http://schemas.microsoft.com/office/powerpoint/2010/main" val="3597375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wordArtVert">
            <a:normAutofit fontScale="90000"/>
          </a:bodyPr>
          <a:lstStyle/>
          <a:p>
            <a:r>
              <a:rPr lang="it-IT" sz="9600" dirty="0">
                <a:solidFill>
                  <a:srgbClr val="FF0000"/>
                </a:solidFill>
              </a:rPr>
              <a:t>Piemonte</a:t>
            </a:r>
          </a:p>
        </p:txBody>
      </p:sp>
      <p:sp>
        <p:nvSpPr>
          <p:cNvPr id="3" name="Sottotitolo 2"/>
          <p:cNvSpPr>
            <a:spLocks noGrp="1"/>
          </p:cNvSpPr>
          <p:nvPr>
            <p:ph type="subTitle" idx="4294967295"/>
          </p:nvPr>
        </p:nvSpPr>
        <p:spPr>
          <a:xfrm>
            <a:off x="1524000" y="2110750"/>
            <a:ext cx="9144000" cy="2503583"/>
          </a:xfrm>
        </p:spPr>
        <p:txBody>
          <a:bodyPr>
            <a:normAutofit fontScale="92500" lnSpcReduction="10000"/>
          </a:bodyPr>
          <a:lstStyle/>
          <a:p>
            <a:pPr algn="ctr"/>
            <a:r>
              <a:rPr lang="it-IT" sz="9600" dirty="0">
                <a:solidFill>
                  <a:srgbClr val="00B050"/>
                </a:solidFill>
              </a:rPr>
              <a:t>Il territorio e il clima</a:t>
            </a:r>
          </a:p>
        </p:txBody>
      </p:sp>
    </p:spTree>
    <p:extLst>
      <p:ext uri="{BB962C8B-B14F-4D97-AF65-F5344CB8AC3E}">
        <p14:creationId xmlns:p14="http://schemas.microsoft.com/office/powerpoint/2010/main" val="5786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50718"/>
          </a:xfrm>
        </p:spPr>
        <p:txBody>
          <a:bodyPr>
            <a:normAutofit/>
          </a:bodyPr>
          <a:lstStyle/>
          <a:p>
            <a:pPr algn="ctr"/>
            <a:r>
              <a:rPr lang="it-IT" sz="6000" dirty="0">
                <a:solidFill>
                  <a:schemeClr val="accent2">
                    <a:lumMod val="75000"/>
                  </a:schemeClr>
                </a:solidFill>
              </a:rPr>
              <a:t>IL CASTELLO DI RIVOLI</a:t>
            </a:r>
          </a:p>
        </p:txBody>
      </p:sp>
      <p:pic>
        <p:nvPicPr>
          <p:cNvPr id="5" name="Segnaposto contenuto 4" descr="Italy | gazedto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0625" y="1825625"/>
            <a:ext cx="7590749" cy="4351338"/>
          </a:xfrm>
        </p:spPr>
      </p:pic>
    </p:spTree>
    <p:extLst>
      <p:ext uri="{BB962C8B-B14F-4D97-AF65-F5344CB8AC3E}">
        <p14:creationId xmlns:p14="http://schemas.microsoft.com/office/powerpoint/2010/main" val="305632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p:txBody>
          <a:bodyPr>
            <a:normAutofit fontScale="92500" lnSpcReduction="10000"/>
          </a:bodyPr>
          <a:lstStyle/>
          <a:p>
            <a:r>
              <a:rPr lang="it-IT" dirty="0"/>
              <a:t>Il castello di Rivoli è una delle residenze sabaude in Piemonte, che risale al XII secolo come fortezza difensiva, stato successivamente trasformato in residenza nobiliare.</a:t>
            </a:r>
          </a:p>
          <a:p>
            <a:r>
              <a:rPr lang="it-IT" dirty="0"/>
              <a:t>L’edificio, incompiuto, è di interesse storico e Patrimonio dell’Umanità dell’Unesco.</a:t>
            </a:r>
          </a:p>
          <a:p>
            <a:r>
              <a:rPr lang="it-IT" dirty="0"/>
              <a:t>Si trova a Rivoli, circa 15 km a ovest di Torino, in Piemonte.</a:t>
            </a:r>
          </a:p>
          <a:p>
            <a:r>
              <a:rPr lang="it-IT" dirty="0"/>
              <a:t>Il castello ospita il Museo d’arte contemporanea, uno dei più importanti centri culturali della regione Piemonte, che offre una vasta collezione di opere d’arte.</a:t>
            </a:r>
          </a:p>
          <a:p>
            <a:r>
              <a:rPr lang="it-IT" dirty="0"/>
              <a:t>Il castello è anche famoso per la sua architettura barocca e per la bellezza dei suoi giardini.</a:t>
            </a:r>
          </a:p>
          <a:p>
            <a:endParaRPr lang="it-IT" dirty="0"/>
          </a:p>
        </p:txBody>
      </p:sp>
    </p:spTree>
    <p:extLst>
      <p:ext uri="{BB962C8B-B14F-4D97-AF65-F5344CB8AC3E}">
        <p14:creationId xmlns:p14="http://schemas.microsoft.com/office/powerpoint/2010/main" val="50514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6000" dirty="0">
                <a:solidFill>
                  <a:schemeClr val="accent4">
                    <a:lumMod val="60000"/>
                    <a:lumOff val="40000"/>
                  </a:schemeClr>
                </a:solidFill>
              </a:rPr>
              <a:t>IL CASTELLO DI RACCONIGI</a:t>
            </a:r>
          </a:p>
        </p:txBody>
      </p:sp>
      <p:pic>
        <p:nvPicPr>
          <p:cNvPr id="4" name="Segnaposto contenuto 3" descr="&lt;strong&gt;Castello&lt;/strong&gt; Reale, &lt;strong&gt;Racconigi&lt;/strong&gt; (CN) | Il &lt;strong&gt;Castello&lt;/strong&gt; Reale di Raccon…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85801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97455"/>
            <a:ext cx="10515600" cy="5879508"/>
          </a:xfrm>
        </p:spPr>
        <p:txBody>
          <a:bodyPr/>
          <a:lstStyle/>
          <a:p>
            <a:r>
              <a:rPr lang="it-IT" dirty="0"/>
              <a:t>Il castello di Racconigi è una maestosa residenza reale situata nel comune di Racconigi, in provincia di Cuneo.</a:t>
            </a:r>
          </a:p>
          <a:p>
            <a:r>
              <a:rPr lang="it-IT" dirty="0"/>
              <a:t>E’ stato costruito nel XII secolo, il castello subì numerose trasformazioni nel corso dei secoli, diventando una sontuosa dimora rinascimentale e successivamente un’elegante residenza barocca.</a:t>
            </a:r>
          </a:p>
          <a:p>
            <a:r>
              <a:rPr lang="it-IT" dirty="0"/>
              <a:t>E’ stata una delle residenze preferite della famiglia reale dei SAVOIA, che vi soggiornava frequentemente durante il periodo estivo.</a:t>
            </a:r>
          </a:p>
          <a:p>
            <a:r>
              <a:rPr lang="it-IT" dirty="0"/>
              <a:t>Il castello è noto per la sua imponente architettura, i sontuosi interni decorati con arredi d’epoca, opere d’arte e una ricca collezione di oggetti storici.</a:t>
            </a:r>
          </a:p>
          <a:p>
            <a:r>
              <a:rPr lang="it-IT" dirty="0"/>
              <a:t>Uno dei punti di maggior interesse del castello sono i suoi vasti giardini che includono un romantico parco all’inglese con laghi, fontane, padiglioni e una grande varietà di piante </a:t>
            </a:r>
            <a:r>
              <a:rPr lang="it-IT" dirty="0" err="1"/>
              <a:t>esotiche</a:t>
            </a:r>
            <a:r>
              <a:rPr lang="it-IT" dirty="0"/>
              <a:t>.</a:t>
            </a:r>
          </a:p>
          <a:p>
            <a:endParaRPr lang="it-IT" dirty="0"/>
          </a:p>
          <a:p>
            <a:pPr marL="0" indent="0">
              <a:buNone/>
            </a:pPr>
            <a:endParaRPr lang="it-IT" dirty="0"/>
          </a:p>
        </p:txBody>
      </p:sp>
    </p:spTree>
    <p:extLst>
      <p:ext uri="{BB962C8B-B14F-4D97-AF65-F5344CB8AC3E}">
        <p14:creationId xmlns:p14="http://schemas.microsoft.com/office/powerpoint/2010/main" val="353332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8421"/>
            <a:ext cx="10515600" cy="1025912"/>
          </a:xfrm>
        </p:spPr>
        <p:txBody>
          <a:bodyPr>
            <a:normAutofit/>
          </a:bodyPr>
          <a:lstStyle/>
          <a:p>
            <a:pPr algn="ctr"/>
            <a:r>
              <a:rPr lang="it-IT" sz="6000" dirty="0">
                <a:solidFill>
                  <a:schemeClr val="accent6">
                    <a:lumMod val="75000"/>
                  </a:schemeClr>
                </a:solidFill>
              </a:rPr>
              <a:t>LA MOLE ANTONELLIANA</a:t>
            </a:r>
          </a:p>
        </p:txBody>
      </p:sp>
      <p:pic>
        <p:nvPicPr>
          <p:cNvPr id="5" name="Segnaposto contenuto 4" descr="Cosa visitare a Torino? - Lifepar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025" y="2186781"/>
            <a:ext cx="6457950" cy="3629025"/>
          </a:xfrm>
        </p:spPr>
      </p:pic>
    </p:spTree>
    <p:extLst>
      <p:ext uri="{BB962C8B-B14F-4D97-AF65-F5344CB8AC3E}">
        <p14:creationId xmlns:p14="http://schemas.microsoft.com/office/powerpoint/2010/main" val="367693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p:txBody>
          <a:bodyPr/>
          <a:lstStyle/>
          <a:p>
            <a:r>
              <a:rPr lang="it-IT" dirty="0"/>
              <a:t>La </a:t>
            </a:r>
            <a:r>
              <a:rPr lang="it-IT" dirty="0">
                <a:solidFill>
                  <a:srgbClr val="FF0000"/>
                </a:solidFill>
              </a:rPr>
              <a:t>MOLE ANTONELLIANA  </a:t>
            </a:r>
            <a:r>
              <a:rPr lang="it-IT" dirty="0">
                <a:solidFill>
                  <a:schemeClr val="tx1">
                    <a:lumMod val="95000"/>
                    <a:lumOff val="5000"/>
                  </a:schemeClr>
                </a:solidFill>
              </a:rPr>
              <a:t>simbolo architettonico della città di Torino costruita nel 1863 dall’architetto ALESSANDRO ANTONELLI, fu concepita inizialmente come sinagoga, e oggi ospita il museo nazionale del cinema.</a:t>
            </a:r>
          </a:p>
          <a:p>
            <a:r>
              <a:rPr lang="it-IT" dirty="0">
                <a:solidFill>
                  <a:schemeClr val="tx1">
                    <a:lumMod val="95000"/>
                    <a:lumOff val="5000"/>
                  </a:schemeClr>
                </a:solidFill>
              </a:rPr>
              <a:t>Questo museo offre un’ampia collezione di oggetti, film, apparecchiature e documenti relativi alla storia del cinema, offrendo ai visitatori un’affascinante esperienza interattiva e informativa sull’evoluzione del cinema nel corso dei decenni.</a:t>
            </a:r>
          </a:p>
          <a:p>
            <a:endParaRPr lang="it-IT" dirty="0">
              <a:solidFill>
                <a:schemeClr val="tx1">
                  <a:lumMod val="95000"/>
                  <a:lumOff val="5000"/>
                </a:schemeClr>
              </a:solidFill>
            </a:endParaRPr>
          </a:p>
        </p:txBody>
      </p:sp>
    </p:spTree>
    <p:extLst>
      <p:ext uri="{BB962C8B-B14F-4D97-AF65-F5344CB8AC3E}">
        <p14:creationId xmlns:p14="http://schemas.microsoft.com/office/powerpoint/2010/main" val="1199278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8060"/>
            <a:ext cx="10515600" cy="970156"/>
          </a:xfrm>
        </p:spPr>
        <p:txBody>
          <a:bodyPr>
            <a:normAutofit/>
          </a:bodyPr>
          <a:lstStyle/>
          <a:p>
            <a:pPr algn="ctr"/>
            <a:r>
              <a:rPr lang="it-IT" sz="6000" dirty="0">
                <a:solidFill>
                  <a:schemeClr val="accent1">
                    <a:lumMod val="50000"/>
                  </a:schemeClr>
                </a:solidFill>
              </a:rPr>
              <a:t>IL DUOMO DI TORINO</a:t>
            </a:r>
          </a:p>
        </p:txBody>
      </p:sp>
      <p:pic>
        <p:nvPicPr>
          <p:cNvPr id="5" name="Segnaposto contenuto 4" descr="File:&lt;strong&gt;Torino&lt;/strong&gt;-&lt;strong&gt;duomo&lt;/strong&gt;.jpg - Wikipedi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6055" y="1825625"/>
            <a:ext cx="5779890" cy="4351338"/>
          </a:xfrm>
        </p:spPr>
      </p:pic>
    </p:spTree>
    <p:extLst>
      <p:ext uri="{BB962C8B-B14F-4D97-AF65-F5344CB8AC3E}">
        <p14:creationId xmlns:p14="http://schemas.microsoft.com/office/powerpoint/2010/main" val="388632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p:txBody>
          <a:bodyPr/>
          <a:lstStyle/>
          <a:p>
            <a:r>
              <a:rPr lang="it-IT" dirty="0"/>
              <a:t>Il Duomo di Torino, noto anche come cattedrale di SAN GIOVANNI BATTISTA, costruito nel XV secolo, è una delle principali attrazioni della città.</a:t>
            </a:r>
          </a:p>
          <a:p>
            <a:r>
              <a:rPr lang="it-IT" dirty="0"/>
              <a:t>Famosa per la SACRA  SINDONE, il sacro lenzuolo che , secondo la tradizione, avrebbe avvolto il corpo di Gesù Cristo.</a:t>
            </a:r>
          </a:p>
          <a:p>
            <a:r>
              <a:rPr lang="it-IT" dirty="0"/>
              <a:t>Il Duomo è rinomato per la sua architettura rinascimentale, con una facciata barocca aggiunta nel XVII secolo.</a:t>
            </a:r>
          </a:p>
          <a:p>
            <a:r>
              <a:rPr lang="it-IT" dirty="0"/>
              <a:t>All’interno, si possono ammirare opere d’arte di grandi maestri come la cappella della sacra sindone decorata da Guarino </a:t>
            </a:r>
            <a:r>
              <a:rPr lang="it-IT" dirty="0" err="1"/>
              <a:t>Guarini</a:t>
            </a:r>
            <a:endParaRPr lang="it-IT" dirty="0"/>
          </a:p>
        </p:txBody>
      </p:sp>
    </p:spTree>
    <p:extLst>
      <p:ext uri="{BB962C8B-B14F-4D97-AF65-F5344CB8AC3E}">
        <p14:creationId xmlns:p14="http://schemas.microsoft.com/office/powerpoint/2010/main" val="304295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6000" dirty="0">
                <a:solidFill>
                  <a:schemeClr val="accent1"/>
                </a:solidFill>
              </a:rPr>
              <a:t>LO STEMMA DEL PIEMONTE</a:t>
            </a:r>
          </a:p>
        </p:txBody>
      </p:sp>
      <p:pic>
        <p:nvPicPr>
          <p:cNvPr id="4" name="Segnaposto contenuto 3" descr="&lt;strong&gt;Piemonte&lt;/strong&gt; - Wikitrave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0429" y="1690688"/>
            <a:ext cx="4951142" cy="5018048"/>
          </a:xfrm>
        </p:spPr>
      </p:pic>
    </p:spTree>
    <p:extLst>
      <p:ext uri="{BB962C8B-B14F-4D97-AF65-F5344CB8AC3E}">
        <p14:creationId xmlns:p14="http://schemas.microsoft.com/office/powerpoint/2010/main" val="324035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60502" y="2007220"/>
            <a:ext cx="10515600" cy="2230244"/>
          </a:xfrm>
        </p:spPr>
        <p:txBody>
          <a:bodyPr/>
          <a:lstStyle/>
          <a:p>
            <a:r>
              <a:rPr lang="it-IT" dirty="0"/>
              <a:t>Lo stemma è a forma quadrata con una croce d’argento su fondo rosso.</a:t>
            </a:r>
          </a:p>
          <a:p>
            <a:r>
              <a:rPr lang="it-IT" dirty="0"/>
              <a:t>I tre pendenti azzurri simboleggiano le tre casate che hanno governato il territorio nei secoli: Angiò, Acaia e Savoia.</a:t>
            </a:r>
          </a:p>
        </p:txBody>
      </p:sp>
    </p:spTree>
    <p:extLst>
      <p:ext uri="{BB962C8B-B14F-4D97-AF65-F5344CB8AC3E}">
        <p14:creationId xmlns:p14="http://schemas.microsoft.com/office/powerpoint/2010/main" val="311938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464420" y="398176"/>
            <a:ext cx="8580908" cy="1151843"/>
          </a:xfrm>
        </p:spPr>
        <p:txBody>
          <a:bodyPr>
            <a:normAutofit/>
          </a:bodyPr>
          <a:lstStyle/>
          <a:p>
            <a:r>
              <a:rPr lang="it-IT" sz="6000" dirty="0">
                <a:solidFill>
                  <a:srgbClr val="FFC000"/>
                </a:solidFill>
              </a:rPr>
              <a:t>Cartina fisico-politica</a:t>
            </a:r>
          </a:p>
        </p:txBody>
      </p:sp>
      <p:pic>
        <p:nvPicPr>
          <p:cNvPr id="1026" name="Picture 2" descr="ᐅ Cartina PIEMONTE » Scarica cartina Piemont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28026" y="1834176"/>
            <a:ext cx="5128786" cy="455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0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6000" dirty="0">
                <a:solidFill>
                  <a:schemeClr val="accent6"/>
                </a:solidFill>
              </a:rPr>
              <a:t>IL SALONE INTERNAZIONALE DEL LIBRO</a:t>
            </a:r>
          </a:p>
        </p:txBody>
      </p:sp>
      <p:pic>
        <p:nvPicPr>
          <p:cNvPr id="4" name="Segnaposto contenuto 3" descr="&lt;strong&gt;Torino&lt;/strong&gt; In My eyes: &lt;strong&gt;Salone&lt;/strong&gt; Dei Libri"/>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456" y="1825625"/>
            <a:ext cx="6531088" cy="4351338"/>
          </a:xfrm>
        </p:spPr>
      </p:pic>
    </p:spTree>
    <p:extLst>
      <p:ext uri="{BB962C8B-B14F-4D97-AF65-F5344CB8AC3E}">
        <p14:creationId xmlns:p14="http://schemas.microsoft.com/office/powerpoint/2010/main" val="353950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605776"/>
            <a:ext cx="10515600" cy="3311912"/>
          </a:xfrm>
        </p:spPr>
        <p:txBody>
          <a:bodyPr/>
          <a:lstStyle/>
          <a:p>
            <a:r>
              <a:rPr lang="it-IT" dirty="0"/>
              <a:t>Ogni anno, nel mese di maggio, a Torino si svolge una grande manifestazione nel settore del libro, chiamato il salone del libro. </a:t>
            </a:r>
          </a:p>
          <a:p>
            <a:r>
              <a:rPr lang="it-IT" dirty="0"/>
              <a:t>Si tratta di una fiera internazionale che ospita case editrici di tutto il mondo con la possibilità di partecipare ad incontri con autori ed autrici, si fanno convegni, spettacoli, ed iniziative didattiche.</a:t>
            </a:r>
          </a:p>
        </p:txBody>
      </p:sp>
    </p:spTree>
    <p:extLst>
      <p:ext uri="{BB962C8B-B14F-4D97-AF65-F5344CB8AC3E}">
        <p14:creationId xmlns:p14="http://schemas.microsoft.com/office/powerpoint/2010/main" val="2763305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6000" dirty="0">
                <a:solidFill>
                  <a:schemeClr val="accent2"/>
                </a:solidFill>
              </a:rPr>
              <a:t>LA PASTA TIPICA</a:t>
            </a:r>
          </a:p>
        </p:txBody>
      </p:sp>
      <p:pic>
        <p:nvPicPr>
          <p:cNvPr id="4" name="Segnaposto contenuto 3" descr="PERSONA E COMUNITA'.: Il cibo tra natura e cultur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456" y="1825625"/>
            <a:ext cx="6531088" cy="4351338"/>
          </a:xfrm>
        </p:spPr>
      </p:pic>
    </p:spTree>
    <p:extLst>
      <p:ext uri="{BB962C8B-B14F-4D97-AF65-F5344CB8AC3E}">
        <p14:creationId xmlns:p14="http://schemas.microsoft.com/office/powerpoint/2010/main" val="423897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4152094"/>
          </a:xfrm>
        </p:spPr>
        <p:txBody>
          <a:bodyPr>
            <a:normAutofit/>
          </a:bodyPr>
          <a:lstStyle/>
          <a:p>
            <a:r>
              <a:rPr lang="it-IT" dirty="0"/>
              <a:t>Qui la pasta prende la forma di </a:t>
            </a:r>
            <a:r>
              <a:rPr lang="it-IT" dirty="0">
                <a:solidFill>
                  <a:srgbClr val="FF0000"/>
                </a:solidFill>
              </a:rPr>
              <a:t>AGNOLOTTI</a:t>
            </a:r>
            <a:r>
              <a:rPr lang="it-IT" dirty="0"/>
              <a:t>: specialità di pasta </a:t>
            </a:r>
            <a:r>
              <a:rPr lang="it-IT" dirty="0" smtClean="0"/>
              <a:t>ripiena</a:t>
            </a:r>
            <a:r>
              <a:rPr lang="it-IT" dirty="0"/>
              <a:t>.</a:t>
            </a:r>
          </a:p>
          <a:p>
            <a:r>
              <a:rPr lang="it-IT" dirty="0"/>
              <a:t>Condimento: sugo di carne arrosto</a:t>
            </a:r>
          </a:p>
          <a:p>
            <a:pPr marL="0" indent="0">
              <a:buNone/>
            </a:pPr>
            <a:endParaRPr lang="it-IT" dirty="0" smtClean="0"/>
          </a:p>
          <a:p>
            <a:pPr marL="0" indent="0">
              <a:buNone/>
            </a:pPr>
            <a:endParaRPr lang="it-IT" dirty="0"/>
          </a:p>
          <a:p>
            <a:pPr marL="0" indent="0">
              <a:buNone/>
            </a:pPr>
            <a:r>
              <a:rPr lang="it-IT" dirty="0" smtClean="0"/>
              <a:t>                                            GRAZIE PER L’ATTENZIONE</a:t>
            </a:r>
          </a:p>
          <a:p>
            <a:pPr marL="0" indent="0">
              <a:buNone/>
            </a:pPr>
            <a:r>
              <a:rPr lang="it-IT" dirty="0"/>
              <a:t> </a:t>
            </a:r>
            <a:r>
              <a:rPr lang="it-IT" dirty="0" smtClean="0"/>
              <a:t>                                            DONATO SALVATORE V A</a:t>
            </a:r>
          </a:p>
          <a:p>
            <a:pPr marL="0" indent="0">
              <a:buNone/>
            </a:pPr>
            <a:r>
              <a:rPr lang="it-IT" dirty="0"/>
              <a:t> </a:t>
            </a:r>
            <a:r>
              <a:rPr lang="it-IT" dirty="0" smtClean="0"/>
              <a:t>                                                         D. Viola</a:t>
            </a:r>
            <a:endParaRPr lang="it-IT" dirty="0" smtClean="0"/>
          </a:p>
          <a:p>
            <a:pPr marL="0" indent="0">
              <a:buNone/>
            </a:pPr>
            <a:endParaRPr lang="it-IT" dirty="0"/>
          </a:p>
        </p:txBody>
      </p:sp>
    </p:spTree>
    <p:extLst>
      <p:ext uri="{BB962C8B-B14F-4D97-AF65-F5344CB8AC3E}">
        <p14:creationId xmlns:p14="http://schemas.microsoft.com/office/powerpoint/2010/main" val="152832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2565753"/>
          </a:xfrm>
        </p:spPr>
        <p:txBody>
          <a:bodyPr/>
          <a:lstStyle/>
          <a:p>
            <a:r>
              <a:rPr lang="it-IT" dirty="0"/>
              <a:t>Questa Regione eredita il suo nome dalla sua posizione geografica .</a:t>
            </a:r>
          </a:p>
          <a:p>
            <a:r>
              <a:rPr lang="it-IT" dirty="0"/>
              <a:t>Infatti il suo nome deriva dal latino «AD PEDEM MONTIUM», che significa «AI PIEDI DEI MONTI».</a:t>
            </a:r>
          </a:p>
        </p:txBody>
      </p:sp>
      <p:sp>
        <p:nvSpPr>
          <p:cNvPr id="4" name="Titolo 3"/>
          <p:cNvSpPr>
            <a:spLocks noGrp="1"/>
          </p:cNvSpPr>
          <p:nvPr>
            <p:ph type="title"/>
          </p:nvPr>
        </p:nvSpPr>
        <p:spPr/>
        <p:txBody>
          <a:bodyPr>
            <a:normAutofit/>
          </a:bodyPr>
          <a:lstStyle/>
          <a:p>
            <a:pPr algn="ctr"/>
            <a:r>
              <a:rPr lang="it-IT" sz="6000" dirty="0">
                <a:solidFill>
                  <a:schemeClr val="accent4"/>
                </a:solidFill>
              </a:rPr>
              <a:t>IL NOME</a:t>
            </a:r>
          </a:p>
        </p:txBody>
      </p:sp>
    </p:spTree>
    <p:extLst>
      <p:ext uri="{BB962C8B-B14F-4D97-AF65-F5344CB8AC3E}">
        <p14:creationId xmlns:p14="http://schemas.microsoft.com/office/powerpoint/2010/main" val="402995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060" y="365123"/>
            <a:ext cx="12009862" cy="1240653"/>
          </a:xfrm>
        </p:spPr>
        <p:txBody>
          <a:bodyPr>
            <a:normAutofit/>
          </a:bodyPr>
          <a:lstStyle/>
          <a:p>
            <a:pPr algn="ctr"/>
            <a:r>
              <a:rPr lang="it-IT" sz="6000" dirty="0">
                <a:solidFill>
                  <a:srgbClr val="FFFF00"/>
                </a:solidFill>
              </a:rPr>
              <a:t>Il territorio e il clima</a:t>
            </a:r>
            <a:r>
              <a:rPr lang="it-IT" dirty="0">
                <a:solidFill>
                  <a:srgbClr val="FFFF00"/>
                </a:solidFill>
              </a:rPr>
              <a:t>.</a:t>
            </a:r>
          </a:p>
        </p:txBody>
      </p:sp>
      <p:sp>
        <p:nvSpPr>
          <p:cNvPr id="3" name="Segnaposto contenuto 2"/>
          <p:cNvSpPr>
            <a:spLocks noGrp="1"/>
          </p:cNvSpPr>
          <p:nvPr>
            <p:ph idx="1"/>
          </p:nvPr>
        </p:nvSpPr>
        <p:spPr>
          <a:xfrm>
            <a:off x="838200" y="1825625"/>
            <a:ext cx="10515600" cy="4351338"/>
          </a:xfrm>
        </p:spPr>
        <p:txBody>
          <a:bodyPr/>
          <a:lstStyle/>
          <a:p>
            <a:r>
              <a:rPr lang="it-IT" dirty="0"/>
              <a:t>Il </a:t>
            </a:r>
            <a:r>
              <a:rPr lang="it-IT" dirty="0">
                <a:solidFill>
                  <a:srgbClr val="00B050"/>
                </a:solidFill>
              </a:rPr>
              <a:t>Piemonte</a:t>
            </a:r>
            <a:r>
              <a:rPr lang="it-IT" dirty="0"/>
              <a:t>, per estensione, è la seconda regione più grande d’Italia dopo la Sicilia.</a:t>
            </a:r>
          </a:p>
          <a:p>
            <a:r>
              <a:rPr lang="it-IT" dirty="0"/>
              <a:t>A nord sono situate le Alpi, a sud dagli Appennini, al centro dalle colline e a est inizia la </a:t>
            </a:r>
            <a:r>
              <a:rPr lang="it-IT" dirty="0">
                <a:solidFill>
                  <a:srgbClr val="7030A0"/>
                </a:solidFill>
              </a:rPr>
              <a:t>Pianura Padana.</a:t>
            </a:r>
          </a:p>
          <a:p>
            <a:r>
              <a:rPr lang="it-IT" dirty="0"/>
              <a:t>Il più importante fiume è il </a:t>
            </a:r>
            <a:r>
              <a:rPr lang="it-IT" dirty="0">
                <a:solidFill>
                  <a:srgbClr val="00B050"/>
                </a:solidFill>
              </a:rPr>
              <a:t>Po</a:t>
            </a:r>
            <a:r>
              <a:rPr lang="it-IT" dirty="0"/>
              <a:t>, che nasce sul </a:t>
            </a:r>
            <a:r>
              <a:rPr lang="it-IT" dirty="0">
                <a:solidFill>
                  <a:srgbClr val="0070C0"/>
                </a:solidFill>
              </a:rPr>
              <a:t>Monviso.</a:t>
            </a:r>
          </a:p>
          <a:p>
            <a:r>
              <a:rPr lang="it-IT" dirty="0"/>
              <a:t>Il più importante lago, è il lago </a:t>
            </a:r>
            <a:r>
              <a:rPr lang="it-IT" dirty="0">
                <a:solidFill>
                  <a:srgbClr val="FF0000"/>
                </a:solidFill>
              </a:rPr>
              <a:t>Maggiore.</a:t>
            </a:r>
          </a:p>
          <a:p>
            <a:r>
              <a:rPr lang="it-IT" dirty="0"/>
              <a:t>Il clima è vario da zona a zona, nelle montagne è alpino, invece nelle pianure è continentale.</a:t>
            </a:r>
          </a:p>
          <a:p>
            <a:pPr marL="0" indent="0">
              <a:buNone/>
            </a:pPr>
            <a:endParaRPr lang="it-IT" dirty="0"/>
          </a:p>
          <a:p>
            <a:endParaRPr lang="it-IT" dirty="0"/>
          </a:p>
        </p:txBody>
      </p:sp>
    </p:spTree>
    <p:extLst>
      <p:ext uri="{BB962C8B-B14F-4D97-AF65-F5344CB8AC3E}">
        <p14:creationId xmlns:p14="http://schemas.microsoft.com/office/powerpoint/2010/main" val="206302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a:solidFill>
                  <a:schemeClr val="accent1">
                    <a:lumMod val="75000"/>
                  </a:schemeClr>
                </a:solidFill>
              </a:rPr>
              <a:t>LA POPOLAZIONE E LE RISORSE</a:t>
            </a:r>
          </a:p>
        </p:txBody>
      </p:sp>
      <p:sp>
        <p:nvSpPr>
          <p:cNvPr id="3" name="Segnaposto contenuto 2"/>
          <p:cNvSpPr>
            <a:spLocks noGrp="1"/>
          </p:cNvSpPr>
          <p:nvPr>
            <p:ph idx="1"/>
          </p:nvPr>
        </p:nvSpPr>
        <p:spPr/>
        <p:txBody>
          <a:bodyPr>
            <a:normAutofit fontScale="92500"/>
          </a:bodyPr>
          <a:lstStyle/>
          <a:p>
            <a:r>
              <a:rPr lang="it-IT" dirty="0"/>
              <a:t>La popolazione si concentra soprattutto in pianura, dove sono più facili le comunicazioni e dove si trovano le città e le principali occasioni di lavoro.</a:t>
            </a:r>
          </a:p>
          <a:p>
            <a:r>
              <a:rPr lang="it-IT" dirty="0"/>
              <a:t>La possibilità di irrigare i campi attraverso i numerosi fiumi, ha permesso la coltivazione di cereali, alberi da frutto e ortaggi.</a:t>
            </a:r>
          </a:p>
          <a:p>
            <a:r>
              <a:rPr lang="it-IT" dirty="0"/>
              <a:t>Famosa è anche la coltivazione del riso, grazie all’abbondanza di acqua e alle storiche risaie.</a:t>
            </a:r>
          </a:p>
          <a:p>
            <a:r>
              <a:rPr lang="it-IT" dirty="0"/>
              <a:t>In collina i vigneti favoriscono la produzione del vino, famoso in tutto il mondo «BAROLO».</a:t>
            </a:r>
          </a:p>
          <a:p>
            <a:r>
              <a:rPr lang="it-IT" dirty="0"/>
              <a:t>Nelle langhe si coltivano noccioli, alla base di un’importante industria </a:t>
            </a:r>
            <a:r>
              <a:rPr lang="it-IT" dirty="0">
                <a:solidFill>
                  <a:srgbClr val="7030A0"/>
                </a:solidFill>
              </a:rPr>
              <a:t>dolciaria.</a:t>
            </a:r>
          </a:p>
        </p:txBody>
      </p:sp>
    </p:spTree>
    <p:extLst>
      <p:ext uri="{BB962C8B-B14F-4D97-AF65-F5344CB8AC3E}">
        <p14:creationId xmlns:p14="http://schemas.microsoft.com/office/powerpoint/2010/main" val="243095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0433" y="376277"/>
            <a:ext cx="10515600" cy="1084534"/>
          </a:xfrm>
        </p:spPr>
        <p:txBody>
          <a:bodyPr>
            <a:noAutofit/>
          </a:bodyPr>
          <a:lstStyle/>
          <a:p>
            <a:pPr algn="ctr"/>
            <a:r>
              <a:rPr lang="it-IT" sz="6000" dirty="0">
                <a:solidFill>
                  <a:srgbClr val="C00000"/>
                </a:solidFill>
              </a:rPr>
              <a:t>L’ALLEVAMENTO</a:t>
            </a:r>
          </a:p>
        </p:txBody>
      </p:sp>
      <p:sp>
        <p:nvSpPr>
          <p:cNvPr id="3" name="Segnaposto contenuto 2"/>
          <p:cNvSpPr>
            <a:spLocks noGrp="1"/>
          </p:cNvSpPr>
          <p:nvPr>
            <p:ph idx="1"/>
          </p:nvPr>
        </p:nvSpPr>
        <p:spPr/>
        <p:txBody>
          <a:bodyPr/>
          <a:lstStyle/>
          <a:p>
            <a:r>
              <a:rPr lang="it-IT" dirty="0"/>
              <a:t>L’allevamento è di bovini, è presente sia a valle sia in montagna, che fornisce  carne e latte per le produzioni casearie.</a:t>
            </a:r>
          </a:p>
          <a:p>
            <a:r>
              <a:rPr lang="it-IT" dirty="0"/>
              <a:t>Il Piemonte è la regione più industrializzata  d’Italia , soprattutto nei settori della meccanica, automobilistica, dell’alimentare, del tessile e della chimica.</a:t>
            </a:r>
          </a:p>
          <a:p>
            <a:r>
              <a:rPr lang="it-IT" dirty="0"/>
              <a:t>L’artigianato artistico è molto diffuso, così come il turismo, che riguarda soprattutto la città di Torino, le località sciistiche e la zona dei laghi.</a:t>
            </a:r>
          </a:p>
        </p:txBody>
      </p:sp>
    </p:spTree>
    <p:extLst>
      <p:ext uri="{BB962C8B-B14F-4D97-AF65-F5344CB8AC3E}">
        <p14:creationId xmlns:p14="http://schemas.microsoft.com/office/powerpoint/2010/main" val="262371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6000" dirty="0">
                <a:solidFill>
                  <a:schemeClr val="accent6">
                    <a:lumMod val="60000"/>
                    <a:lumOff val="40000"/>
                  </a:schemeClr>
                </a:solidFill>
              </a:rPr>
              <a:t>LA FABBRICA PIU’ FAMOSA D’ITALIA(FIAT)</a:t>
            </a:r>
          </a:p>
        </p:txBody>
      </p:sp>
      <p:pic>
        <p:nvPicPr>
          <p:cNvPr id="4" name="Segnaposto contenuto 3" descr="&lt;strong&gt;Fiat&lt;/strong&gt; - Turkcewiki.or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451" y="2191543"/>
            <a:ext cx="5637767" cy="4239601"/>
          </a:xfrm>
        </p:spPr>
      </p:pic>
    </p:spTree>
    <p:extLst>
      <p:ext uri="{BB962C8B-B14F-4D97-AF65-F5344CB8AC3E}">
        <p14:creationId xmlns:p14="http://schemas.microsoft.com/office/powerpoint/2010/main" val="406616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3595" y="585508"/>
            <a:ext cx="10515600" cy="4836404"/>
          </a:xfrm>
        </p:spPr>
        <p:txBody>
          <a:bodyPr/>
          <a:lstStyle/>
          <a:p>
            <a:pPr marL="0" indent="0">
              <a:buNone/>
            </a:pPr>
            <a:r>
              <a:rPr lang="it-IT" dirty="0"/>
              <a:t>Il marchio ha una lunga storia, essendo stato fondato l’11 luglio 1899 presso il Palazzo Bricherasio di Torino come casa produttrice di automobili, per poi sviluppare la propria  attività in numerosi altri settori, dando vita  a quello che sarebbe diventato il più importante gruppo finanziario e industriale privato italiano del XX secolo, </a:t>
            </a:r>
            <a:r>
              <a:rPr lang="it-IT" dirty="0" err="1"/>
              <a:t>oltrechè</a:t>
            </a:r>
            <a:r>
              <a:rPr lang="it-IT" dirty="0"/>
              <a:t> la prima HOLDING del paese e, la maggior </a:t>
            </a:r>
            <a:r>
              <a:rPr lang="it-IT" dirty="0">
                <a:solidFill>
                  <a:srgbClr val="FF0000"/>
                </a:solidFill>
              </a:rPr>
              <a:t>casa produttrice </a:t>
            </a:r>
            <a:r>
              <a:rPr lang="it-IT" dirty="0">
                <a:solidFill>
                  <a:schemeClr val="tx1">
                    <a:lumMod val="95000"/>
                    <a:lumOff val="5000"/>
                  </a:schemeClr>
                </a:solidFill>
              </a:rPr>
              <a:t>del  continente europeo e terza a livello mondiale, dopo le statunitensi General </a:t>
            </a:r>
            <a:r>
              <a:rPr lang="it-IT" dirty="0" err="1">
                <a:solidFill>
                  <a:schemeClr val="tx1">
                    <a:lumMod val="95000"/>
                    <a:lumOff val="5000"/>
                  </a:schemeClr>
                </a:solidFill>
              </a:rPr>
              <a:t>Motors</a:t>
            </a:r>
            <a:r>
              <a:rPr lang="it-IT" dirty="0">
                <a:solidFill>
                  <a:schemeClr val="tx1">
                    <a:lumMod val="95000"/>
                    <a:lumOff val="5000"/>
                  </a:schemeClr>
                </a:solidFill>
              </a:rPr>
              <a:t> Co. e Ford Motor Co., per un ventennio, fino all’esplosione della crisi  dell’industria alla fine degli anni ottanta.</a:t>
            </a:r>
          </a:p>
        </p:txBody>
      </p:sp>
    </p:spTree>
    <p:extLst>
      <p:ext uri="{BB962C8B-B14F-4D97-AF65-F5344CB8AC3E}">
        <p14:creationId xmlns:p14="http://schemas.microsoft.com/office/powerpoint/2010/main" val="214020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7342" y="178419"/>
            <a:ext cx="10515600" cy="1126273"/>
          </a:xfrm>
        </p:spPr>
        <p:txBody>
          <a:bodyPr>
            <a:normAutofit/>
          </a:bodyPr>
          <a:lstStyle/>
          <a:p>
            <a:pPr algn="ctr"/>
            <a:r>
              <a:rPr lang="it-IT" sz="6000" dirty="0">
                <a:solidFill>
                  <a:schemeClr val="accent1">
                    <a:lumMod val="75000"/>
                  </a:schemeClr>
                </a:solidFill>
              </a:rPr>
              <a:t>I CASTELLI DI TORINO</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flipH="1" flipV="1">
            <a:off x="516220" y="1736976"/>
            <a:ext cx="3753882" cy="2054439"/>
          </a:xfrm>
        </p:spPr>
      </p:pic>
      <p:pic>
        <p:nvPicPr>
          <p:cNvPr id="5" name="Immagine 4" descr="Italia, fotos e historias by Patzy: Piamonte: tres bellos castill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197" y="1736976"/>
            <a:ext cx="3066586" cy="2041961"/>
          </a:xfrm>
          <a:prstGeom prst="rect">
            <a:avLst/>
          </a:prstGeom>
        </p:spPr>
      </p:pic>
      <p:pic>
        <p:nvPicPr>
          <p:cNvPr id="6" name="Immagine 5" descr="&lt;strong&gt;Castello&lt;/strong&gt; di &lt;strong&gt;Agliè&lt;/strong&gt; - 1 - 21.04.2002 | &lt;strong&gt;Castello&lt;/strong&gt; di &lt;strong&gt;Agliè&lt;/strong&gt;. Duri…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220" y="4059043"/>
            <a:ext cx="3862257" cy="2564780"/>
          </a:xfrm>
          <a:prstGeom prst="rect">
            <a:avLst/>
          </a:prstGeom>
        </p:spPr>
      </p:pic>
      <p:pic>
        <p:nvPicPr>
          <p:cNvPr id="7" name="Immagine 6" descr="File:&lt;strong&gt;Castello&lt;/strong&gt; &lt;strong&gt;di&lt;/strong&gt; brolio, edificio padronale 07.JP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197" y="4055325"/>
            <a:ext cx="3852747" cy="2568498"/>
          </a:xfrm>
          <a:prstGeom prst="rect">
            <a:avLst/>
          </a:prstGeom>
        </p:spPr>
      </p:pic>
      <p:pic>
        <p:nvPicPr>
          <p:cNvPr id="9" name="Immagine 8" descr="&lt;strong&gt;Castello&lt;/strong&gt; di &lt;strong&gt;Grinzane&lt;/strong&gt; &lt;strong&gt;Cavour&lt;/strong&gt; I | ggianni3 | Flick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4298" y="1495942"/>
            <a:ext cx="3548644" cy="2368133"/>
          </a:xfrm>
          <a:prstGeom prst="rect">
            <a:avLst/>
          </a:prstGeom>
        </p:spPr>
      </p:pic>
    </p:spTree>
    <p:extLst>
      <p:ext uri="{BB962C8B-B14F-4D97-AF65-F5344CB8AC3E}">
        <p14:creationId xmlns:p14="http://schemas.microsoft.com/office/powerpoint/2010/main" val="27937361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976</Words>
  <Application>Microsoft Office PowerPoint</Application>
  <PresentationFormat>Personalizzato</PresentationFormat>
  <Paragraphs>60</Paragraphs>
  <Slides>23</Slides>
  <Notes>1</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Piemonte</vt:lpstr>
      <vt:lpstr>Cartina fisico-politica</vt:lpstr>
      <vt:lpstr>IL NOME</vt:lpstr>
      <vt:lpstr>Il territorio e il clima.</vt:lpstr>
      <vt:lpstr>LA POPOLAZIONE E LE RISORSE</vt:lpstr>
      <vt:lpstr>L’ALLEVAMENTO</vt:lpstr>
      <vt:lpstr>LA FABBRICA PIU’ FAMOSA D’ITALIA(FIAT)</vt:lpstr>
      <vt:lpstr>Presentazione standard di PowerPoint</vt:lpstr>
      <vt:lpstr>I CASTELLI DI TORINO</vt:lpstr>
      <vt:lpstr>IL CASTELLO DI RIVOLI</vt:lpstr>
      <vt:lpstr>Presentazione standard di PowerPoint</vt:lpstr>
      <vt:lpstr>IL CASTELLO DI RACCONIGI</vt:lpstr>
      <vt:lpstr>Presentazione standard di PowerPoint</vt:lpstr>
      <vt:lpstr>LA MOLE ANTONELLIANA</vt:lpstr>
      <vt:lpstr>Presentazione standard di PowerPoint</vt:lpstr>
      <vt:lpstr>IL DUOMO DI TORINO</vt:lpstr>
      <vt:lpstr>Presentazione standard di PowerPoint</vt:lpstr>
      <vt:lpstr>LO STEMMA DEL PIEMONTE</vt:lpstr>
      <vt:lpstr>Presentazione standard di PowerPoint</vt:lpstr>
      <vt:lpstr>IL SALONE INTERNAZIONALE DEL LIBRO</vt:lpstr>
      <vt:lpstr>Presentazione standard di PowerPoint</vt:lpstr>
      <vt:lpstr>LA PASTA TIPICA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Piemonte</dc:title>
  <dc:creator>Utente</dc:creator>
  <cp:lastModifiedBy>Annamaria</cp:lastModifiedBy>
  <cp:revision>36</cp:revision>
  <dcterms:created xsi:type="dcterms:W3CDTF">2024-02-12T18:17:42Z</dcterms:created>
  <dcterms:modified xsi:type="dcterms:W3CDTF">2024-03-21T09:55:40Z</dcterms:modified>
</cp:coreProperties>
</file>