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06" autoAdjust="0"/>
    <p:restoredTop sz="88766" autoAdjust="0"/>
  </p:normalViewPr>
  <p:slideViewPr>
    <p:cSldViewPr snapToGrid="0">
      <p:cViewPr varScale="1">
        <p:scale>
          <a:sx n="65" d="100"/>
          <a:sy n="65" d="100"/>
        </p:scale>
        <p:origin x="-750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Foglio_di_lavoro_di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Foglio_di_lavoro_di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TERRITORIO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</c:dPt>
          <c:cat>
            <c:strRef>
              <c:f>Foglio1!$A$2:$A$4</c:f>
              <c:strCache>
                <c:ptCount val="3"/>
                <c:pt idx="0">
                  <c:v>MONTAGNA</c:v>
                </c:pt>
                <c:pt idx="1">
                  <c:v>COLLINA</c:v>
                </c:pt>
                <c:pt idx="2">
                  <c:v>PIANURA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41</c:v>
                </c:pt>
                <c:pt idx="1">
                  <c:v>12</c:v>
                </c:pt>
                <c:pt idx="2">
                  <c:v>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Foglio1!$A$2:$A$4</c:f>
              <c:strCache>
                <c:ptCount val="3"/>
                <c:pt idx="0">
                  <c:v>PRIMARIO</c:v>
                </c:pt>
                <c:pt idx="1">
                  <c:v>SECONDARIO</c:v>
                </c:pt>
                <c:pt idx="2">
                  <c:v>TERZIARIO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2</c:v>
                </c:pt>
                <c:pt idx="1">
                  <c:v>36</c:v>
                </c:pt>
                <c:pt idx="2">
                  <c:v>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it-I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628BD-D2B7-4DBC-899F-B4D894F3B8B4}" type="datetimeFigureOut">
              <a:rPr lang="it-IT" smtClean="0"/>
              <a:t>05/03/2024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82BD3-250B-4715-A1AF-38E00B81CA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9658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82BD3-250B-4715-A1AF-38E00B81CAF1}" type="slidenum">
              <a:rPr lang="it-IT" smtClean="0"/>
              <a:t>5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3CE2-83B0-4661-A073-E07EAED8A742}" type="datetimeFigureOut">
              <a:rPr lang="it-IT" smtClean="0"/>
              <a:t>05/03/2024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CC4A-D8E2-4383-BBE6-29F0C3FE974F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3CE2-83B0-4661-A073-E07EAED8A742}" type="datetimeFigureOut">
              <a:rPr lang="it-IT" smtClean="0"/>
              <a:t>05/03/2024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CC4A-D8E2-4383-BBE6-29F0C3FE974F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3CE2-83B0-4661-A073-E07EAED8A742}" type="datetimeFigureOut">
              <a:rPr lang="it-IT" smtClean="0"/>
              <a:t>05/03/2024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CC4A-D8E2-4383-BBE6-29F0C3FE974F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3CE2-83B0-4661-A073-E07EAED8A742}" type="datetimeFigureOut">
              <a:rPr lang="it-IT" smtClean="0"/>
              <a:t>05/03/2024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CC4A-D8E2-4383-BBE6-29F0C3FE974F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3CE2-83B0-4661-A073-E07EAED8A742}" type="datetimeFigureOut">
              <a:rPr lang="it-IT" smtClean="0"/>
              <a:t>05/03/2024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CC4A-D8E2-4383-BBE6-29F0C3FE974F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3CE2-83B0-4661-A073-E07EAED8A742}" type="datetimeFigureOut">
              <a:rPr lang="it-IT" smtClean="0"/>
              <a:t>05/03/2024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CC4A-D8E2-4383-BBE6-29F0C3FE974F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3CE2-83B0-4661-A073-E07EAED8A742}" type="datetimeFigureOut">
              <a:rPr lang="it-IT" smtClean="0"/>
              <a:t>05/03/2024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CC4A-D8E2-4383-BBE6-29F0C3FE974F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3CE2-83B0-4661-A073-E07EAED8A742}" type="datetimeFigureOut">
              <a:rPr lang="it-IT" smtClean="0"/>
              <a:t>05/03/2024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CC4A-D8E2-4383-BBE6-29F0C3FE974F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3CE2-83B0-4661-A073-E07EAED8A742}" type="datetimeFigureOut">
              <a:rPr lang="it-IT" smtClean="0"/>
              <a:t>05/03/2024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CC4A-D8E2-4383-BBE6-29F0C3FE974F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3CE2-83B0-4661-A073-E07EAED8A742}" type="datetimeFigureOut">
              <a:rPr lang="it-IT" smtClean="0"/>
              <a:t>05/03/2024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CC4A-D8E2-4383-BBE6-29F0C3FE974F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43CE2-83B0-4661-A073-E07EAED8A742}" type="datetimeFigureOut">
              <a:rPr lang="it-IT" smtClean="0"/>
              <a:t>05/03/2024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1CC4A-D8E2-4383-BBE6-29F0C3FE974F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43CE2-83B0-4661-A073-E07EAED8A742}" type="datetimeFigureOut">
              <a:rPr lang="it-IT" smtClean="0"/>
              <a:t>05/03/2024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1CC4A-D8E2-4383-BBE6-29F0C3FE974F}" type="slidenum">
              <a:rPr lang="it-IT" smtClean="0"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749287"/>
          </a:xfrm>
        </p:spPr>
        <p:txBody>
          <a:bodyPr/>
          <a:lstStyle/>
          <a:p>
            <a:r>
              <a:rPr lang="it-IT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LOMBARDIA</a:t>
            </a:r>
            <a:endParaRPr lang="it-IT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Sottotitolo 12"/>
          <p:cNvSpPr>
            <a:spLocks noGrp="1"/>
          </p:cNvSpPr>
          <p:nvPr>
            <p:ph type="subTitle" idx="1"/>
          </p:nvPr>
        </p:nvSpPr>
        <p:spPr>
          <a:xfrm>
            <a:off x="0" y="1942149"/>
            <a:ext cx="6387548" cy="2802130"/>
          </a:xfrm>
        </p:spPr>
        <p:txBody>
          <a:bodyPr>
            <a:normAutofit lnSpcReduction="10000"/>
          </a:bodyPr>
          <a:lstStyle/>
          <a:p>
            <a:r>
              <a:rPr lang="it-IT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CARTA D’ IDENTITA</a:t>
            </a:r>
          </a:p>
          <a:p>
            <a:pPr algn="l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SUPERFICE 23864Km</a:t>
            </a:r>
            <a:r>
              <a:rPr lang="it-IT" sz="2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pPr algn="l"/>
            <a:r>
              <a:rPr lang="it-IT" sz="2000" dirty="0" smtClean="0"/>
              <a:t>ABITANTI 1060574</a:t>
            </a:r>
          </a:p>
          <a:p>
            <a:pPr algn="l"/>
            <a:r>
              <a:rPr lang="it-IT" sz="2000" dirty="0" smtClean="0"/>
              <a:t>DENSITA’ 422ab/km</a:t>
            </a:r>
            <a:r>
              <a:rPr lang="it-IT" sz="2000" baseline="30000" dirty="0" smtClean="0"/>
              <a:t>2</a:t>
            </a:r>
          </a:p>
          <a:p>
            <a:pPr algn="l"/>
            <a:r>
              <a:rPr lang="it-IT" sz="2000" dirty="0" smtClean="0"/>
              <a:t>CAPOLUOGO </a:t>
            </a:r>
            <a:r>
              <a:rPr lang="it-IT" sz="2000" u="sng" dirty="0" smtClean="0">
                <a:solidFill>
                  <a:schemeClr val="accent1"/>
                </a:solidFill>
              </a:rPr>
              <a:t>MILANO</a:t>
            </a:r>
          </a:p>
          <a:p>
            <a:pPr algn="l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ALTRE PROVINCE Brescia, Bergamo, Como, Cremona, lecco,</a:t>
            </a:r>
          </a:p>
          <a:p>
            <a:pPr algn="l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Lodi, Mantova, Monza e Brianza, Pavia, Sondrio, Varese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330" y="1971818"/>
            <a:ext cx="3628407" cy="4270471"/>
          </a:xfrm>
          <a:prstGeom prst="rect">
            <a:avLst/>
          </a:prstGeom>
        </p:spPr>
      </p:pic>
      <p:graphicFrame>
        <p:nvGraphicFramePr>
          <p:cNvPr id="18" name="Grafico 17"/>
          <p:cNvGraphicFramePr/>
          <p:nvPr/>
        </p:nvGraphicFramePr>
        <p:xfrm>
          <a:off x="1524001" y="4744279"/>
          <a:ext cx="4571999" cy="211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8138" y="410816"/>
            <a:ext cx="10505661" cy="1033671"/>
          </a:xfrm>
        </p:spPr>
        <p:txBody>
          <a:bodyPr>
            <a:normAutofit/>
          </a:bodyPr>
          <a:lstStyle/>
          <a:p>
            <a:pPr algn="ctr"/>
            <a:r>
              <a:rPr lang="it-IT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TERRITORIO </a:t>
            </a:r>
            <a:r>
              <a:rPr lang="it-IT" dirty="0">
                <a:solidFill>
                  <a:srgbClr val="92D050"/>
                </a:solidFill>
                <a:latin typeface="Comic Sans MS" panose="030F0702030302020204" pitchFamily="66" charset="0"/>
              </a:rPr>
              <a:t>E CLIMA</a:t>
            </a:r>
          </a:p>
        </p:txBody>
      </p:sp>
      <p:sp>
        <p:nvSpPr>
          <p:cNvPr id="15" name="Segnaposto contenuto 14"/>
          <p:cNvSpPr>
            <a:spLocks noGrp="1"/>
          </p:cNvSpPr>
          <p:nvPr>
            <p:ph idx="1"/>
          </p:nvPr>
        </p:nvSpPr>
        <p:spPr>
          <a:xfrm>
            <a:off x="0" y="1555845"/>
            <a:ext cx="13433945" cy="50701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La Lombardia si trova nel nord Italia e confina:</a:t>
            </a:r>
          </a:p>
          <a:p>
            <a:pPr marL="0" indent="0">
              <a:buNone/>
            </a:pPr>
            <a:r>
              <a:rPr lang="it-IT" dirty="0"/>
              <a:t> a nord con la Svizzera; </a:t>
            </a:r>
          </a:p>
          <a:p>
            <a:pPr marL="0" indent="0">
              <a:buNone/>
            </a:pPr>
            <a:r>
              <a:rPr lang="it-IT" dirty="0"/>
              <a:t>a sud con l’ Emilia-Romagna;</a:t>
            </a:r>
          </a:p>
          <a:p>
            <a:pPr marL="0" indent="0">
              <a:buNone/>
            </a:pPr>
            <a:r>
              <a:rPr lang="it-IT" dirty="0"/>
              <a:t>a est con il Veneto e il Trentino Alto Adige;</a:t>
            </a:r>
          </a:p>
          <a:p>
            <a:pPr marL="0" indent="0">
              <a:buNone/>
            </a:pPr>
            <a:r>
              <a:rPr lang="it-IT" dirty="0"/>
              <a:t>a ovest con il Piemonte.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In Lombardia il clima è vario:</a:t>
            </a:r>
          </a:p>
          <a:p>
            <a:pPr marL="0" indent="0">
              <a:buNone/>
            </a:pPr>
            <a:r>
              <a:rPr lang="it-IT" dirty="0"/>
              <a:t>Sulle Alpi gli inverni sono freddi e le estati fresche (clima alpino)</a:t>
            </a:r>
          </a:p>
          <a:p>
            <a:pPr marL="0" indent="0">
              <a:buNone/>
            </a:pPr>
            <a:r>
              <a:rPr lang="it-IT" dirty="0"/>
              <a:t>nella Pianura Padana gli inverni sono freddi e le estati calde (clima continentale)</a:t>
            </a:r>
          </a:p>
          <a:p>
            <a:pPr marL="0" indent="0">
              <a:buNone/>
            </a:pPr>
            <a:r>
              <a:rPr lang="it-IT" dirty="0"/>
              <a:t> 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305" y="410816"/>
            <a:ext cx="4449170" cy="4415761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04060" y="3865755"/>
            <a:ext cx="232012" cy="75582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72259" y="5988834"/>
            <a:ext cx="3209144" cy="2606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chemeClr val="accent5"/>
                </a:solidFill>
                <a:latin typeface="Comic Sans MS" panose="030F0702030302020204" pitchFamily="66" charset="0"/>
              </a:rPr>
              <a:t>FIUMI E LAGHI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167312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Il fiume più importante è il Po                          I laghi più importanti sono:</a:t>
            </a:r>
          </a:p>
          <a:p>
            <a:pPr marL="0" indent="0">
              <a:buNone/>
            </a:pPr>
            <a:r>
              <a:rPr lang="it-IT" dirty="0"/>
              <a:t>e i suoi affluenti sono:                                       lago di Garda(confina con il Veneto)</a:t>
            </a:r>
          </a:p>
          <a:p>
            <a:pPr marL="0" indent="0">
              <a:buNone/>
            </a:pPr>
            <a:r>
              <a:rPr lang="it-IT" dirty="0"/>
              <a:t>Ticino                                                                    lago d’ Iseo</a:t>
            </a:r>
          </a:p>
          <a:p>
            <a:pPr marL="0" indent="0">
              <a:buNone/>
            </a:pPr>
            <a:r>
              <a:rPr lang="it-IT" dirty="0"/>
              <a:t>Adda                                                                     lago di Como</a:t>
            </a:r>
          </a:p>
          <a:p>
            <a:pPr marL="0" indent="0">
              <a:buNone/>
            </a:pPr>
            <a:r>
              <a:rPr lang="it-IT" dirty="0"/>
              <a:t>Oglio                                                                     lago Maggiore(confina con il Piemonte</a:t>
            </a:r>
          </a:p>
          <a:p>
            <a:pPr marL="0" indent="0">
              <a:buNone/>
            </a:pPr>
            <a:r>
              <a:rPr lang="it-IT" dirty="0"/>
              <a:t>Mincio                                                                                               Svizzera)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91576"/>
          </a:xfrm>
        </p:spPr>
        <p:txBody>
          <a:bodyPr/>
          <a:lstStyle/>
          <a:p>
            <a:pPr algn="ctr"/>
            <a:r>
              <a:rPr lang="it-IT" dirty="0">
                <a:solidFill>
                  <a:schemeClr val="accent1"/>
                </a:solidFill>
                <a:latin typeface="Comic Sans MS" panose="030F0702030302020204" pitchFamily="66" charset="0"/>
              </a:rPr>
              <a:t>FIUMI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0" y="960120"/>
            <a:ext cx="12192000" cy="5897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i="1" dirty="0"/>
              <a:t>           PO                                      TICINO                                   ADDA                    </a:t>
            </a:r>
          </a:p>
          <a:p>
            <a:pPr marL="0" indent="0">
              <a:buNone/>
            </a:pPr>
            <a:endParaRPr lang="it-IT" sz="3200" i="1" dirty="0"/>
          </a:p>
          <a:p>
            <a:pPr marL="0" indent="0">
              <a:buNone/>
            </a:pPr>
            <a:endParaRPr lang="it-IT" sz="3200" i="1" dirty="0"/>
          </a:p>
          <a:p>
            <a:pPr marL="0" indent="0">
              <a:buNone/>
            </a:pPr>
            <a:endParaRPr lang="it-IT" sz="3200" i="1" dirty="0"/>
          </a:p>
          <a:p>
            <a:pPr marL="0" indent="0">
              <a:buNone/>
            </a:pPr>
            <a:endParaRPr lang="it-IT" sz="3200" i="1" dirty="0"/>
          </a:p>
          <a:p>
            <a:pPr marL="0" indent="0">
              <a:buNone/>
            </a:pPr>
            <a:r>
              <a:rPr lang="it-IT" sz="3200" i="1" dirty="0"/>
              <a:t>             OGLIO                                                                    MINCIO </a:t>
            </a:r>
          </a:p>
          <a:p>
            <a:pPr marL="0" indent="0">
              <a:buNone/>
            </a:pPr>
            <a:endParaRPr lang="it-IT" sz="3200" i="1" dirty="0"/>
          </a:p>
          <a:p>
            <a:pPr marL="0" indent="0">
              <a:buNone/>
            </a:pPr>
            <a:endParaRPr lang="it-IT" sz="3200" i="1" dirty="0"/>
          </a:p>
          <a:p>
            <a:pPr marL="0" indent="0">
              <a:buNone/>
            </a:pPr>
            <a:endParaRPr lang="it-IT" sz="3200" i="1" dirty="0"/>
          </a:p>
          <a:p>
            <a:pPr marL="0" indent="0">
              <a:buNone/>
            </a:pPr>
            <a:endParaRPr lang="it-IT" sz="3200" i="1" dirty="0"/>
          </a:p>
          <a:p>
            <a:pPr marL="0" indent="0">
              <a:buNone/>
            </a:pPr>
            <a:endParaRPr lang="it-IT" sz="3200" i="1" dirty="0"/>
          </a:p>
          <a:p>
            <a:pPr marL="0" indent="0">
              <a:buNone/>
            </a:pPr>
            <a:endParaRPr lang="it-IT" sz="3200" i="1" dirty="0"/>
          </a:p>
          <a:p>
            <a:pPr marL="0" indent="0">
              <a:buNone/>
            </a:pPr>
            <a:endParaRPr lang="it-IT" sz="3200" i="1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5" y="1649730"/>
            <a:ext cx="3042285" cy="202819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177" y="1649730"/>
            <a:ext cx="3255645" cy="2163561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120" y="1649729"/>
            <a:ext cx="3255645" cy="2028191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5" y="4367764"/>
            <a:ext cx="3403304" cy="2266653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909" y="4359143"/>
            <a:ext cx="3403304" cy="2268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90489"/>
            <a:ext cx="10515600" cy="823912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LAGHI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43840" y="725011"/>
            <a:ext cx="5753735" cy="5464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i="1" dirty="0"/>
              <a:t>LAGO DI GARDA</a:t>
            </a:r>
          </a:p>
          <a:p>
            <a:pPr marL="0" indent="0">
              <a:buNone/>
            </a:pPr>
            <a:endParaRPr lang="it-IT" sz="3200" i="1" dirty="0"/>
          </a:p>
          <a:p>
            <a:pPr marL="0" indent="0">
              <a:buNone/>
            </a:pPr>
            <a:endParaRPr lang="it-IT" sz="3200" i="1" dirty="0"/>
          </a:p>
          <a:p>
            <a:pPr marL="0" indent="0">
              <a:buNone/>
            </a:pPr>
            <a:endParaRPr lang="it-IT" sz="3200" i="1" dirty="0"/>
          </a:p>
          <a:p>
            <a:pPr marL="0" indent="0">
              <a:buNone/>
            </a:pPr>
            <a:endParaRPr lang="it-IT" sz="3200" i="1" dirty="0"/>
          </a:p>
          <a:p>
            <a:pPr marL="0" indent="0">
              <a:buNone/>
            </a:pPr>
            <a:r>
              <a:rPr lang="it-IT" sz="3200" i="1" dirty="0"/>
              <a:t>LAGO DI COMO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4426" y="725011"/>
            <a:ext cx="5160961" cy="5464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i="1" dirty="0"/>
              <a:t>LAGO D’ISEO</a:t>
            </a:r>
          </a:p>
          <a:p>
            <a:pPr marL="0" indent="0">
              <a:buNone/>
            </a:pPr>
            <a:endParaRPr lang="it-IT" sz="3200" i="1" dirty="0"/>
          </a:p>
          <a:p>
            <a:pPr marL="0" indent="0">
              <a:buNone/>
            </a:pPr>
            <a:endParaRPr lang="it-IT" sz="3200" i="1" dirty="0"/>
          </a:p>
          <a:p>
            <a:pPr marL="0" indent="0">
              <a:buNone/>
            </a:pPr>
            <a:endParaRPr lang="it-IT" sz="3200" i="1" dirty="0"/>
          </a:p>
          <a:p>
            <a:pPr marL="0" indent="0">
              <a:buNone/>
            </a:pPr>
            <a:endParaRPr lang="it-IT" sz="3200" i="1" dirty="0"/>
          </a:p>
          <a:p>
            <a:pPr marL="0" indent="0">
              <a:buNone/>
            </a:pPr>
            <a:r>
              <a:rPr lang="it-IT" sz="3200" i="1" dirty="0"/>
              <a:t>LAGO MAGGIORE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1" y="1295400"/>
            <a:ext cx="4741333" cy="21336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239" y="1295126"/>
            <a:ext cx="4741333" cy="213387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239" y="4056064"/>
            <a:ext cx="4741333" cy="2133874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1" y="4056064"/>
            <a:ext cx="4741333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84813"/>
            <a:ext cx="12192000" cy="839449"/>
          </a:xfrm>
        </p:spPr>
        <p:txBody>
          <a:bodyPr>
            <a:normAutofit/>
          </a:bodyPr>
          <a:lstStyle/>
          <a:p>
            <a:pPr algn="ctr"/>
            <a:r>
              <a:rPr lang="it-IT" sz="4400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SETTORI PRODUTTIVI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</p:nvPr>
        </p:nvGraphicFramePr>
        <p:xfrm>
          <a:off x="7465440" y="1424066"/>
          <a:ext cx="4666599" cy="5314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79827" y="1424066"/>
            <a:ext cx="5785864" cy="502953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i="1" dirty="0">
                <a:solidFill>
                  <a:schemeClr val="accent1"/>
                </a:solidFill>
              </a:rPr>
              <a:t>SETTORE PRIMARIO:  </a:t>
            </a:r>
            <a:r>
              <a:rPr lang="it-IT" sz="2000" i="1" dirty="0"/>
              <a:t>si allevano bovini e suini;</a:t>
            </a:r>
            <a:r>
              <a:rPr lang="it-IT" sz="2000" i="1" dirty="0">
                <a:solidFill>
                  <a:schemeClr val="accent1"/>
                </a:solidFill>
              </a:rPr>
              <a:t> </a:t>
            </a:r>
            <a:r>
              <a:rPr lang="it-IT" sz="2000" i="1" dirty="0"/>
              <a:t>l’agricoltura è praticata con metodi innovativi, si coltivano ortaggi, frutta, cereali e riso, diffusa sulle colline è presente la coltivazione di viti.</a:t>
            </a:r>
          </a:p>
          <a:p>
            <a:endParaRPr lang="it-IT" sz="2000" i="1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i="1" dirty="0">
                <a:solidFill>
                  <a:schemeClr val="accent2"/>
                </a:solidFill>
              </a:rPr>
              <a:t>SETTORE SECONDARIO:  </a:t>
            </a:r>
            <a:r>
              <a:rPr lang="it-IT" sz="2000" i="1" dirty="0"/>
              <a:t>sono presenti molte grandi industrie che traggono vantaggio dalle veloci vie di comunicazione. Le più sviluppate sono quelle della meccanica, siderurgia, tessile, chimica e farmaceutica.</a:t>
            </a:r>
          </a:p>
          <a:p>
            <a:endParaRPr lang="it-IT" sz="20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i="1" dirty="0">
                <a:solidFill>
                  <a:schemeClr val="bg1">
                    <a:lumMod val="50000"/>
                  </a:schemeClr>
                </a:solidFill>
              </a:rPr>
              <a:t>SETTORE TERZIARIO: </a:t>
            </a:r>
            <a:r>
              <a:rPr lang="it-IT" sz="2000" i="1" dirty="0"/>
              <a:t>è il settore più sviluppato infatti Milano è la capitale economica d’Italia, qui hanno sede le principali banche, assicurazioni, testate giornalistiche e televisive, case editrici…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9775" y="-249471"/>
            <a:ext cx="10515600" cy="1325563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92D050"/>
                </a:solidFill>
                <a:latin typeface="Comic Sans MS" panose="030F0702030302020204" pitchFamily="66" charset="0"/>
              </a:rPr>
              <a:t>CURIOSITA’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85151" y="263657"/>
            <a:ext cx="5183188" cy="1933105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it-IT" sz="9600" b="0" i="1" dirty="0">
                <a:solidFill>
                  <a:srgbClr val="92D050"/>
                </a:solidFill>
              </a:rPr>
              <a:t>LO STEMMA</a:t>
            </a:r>
          </a:p>
          <a:p>
            <a:pPr algn="just"/>
            <a:r>
              <a:rPr lang="it-IT" sz="8000" b="0" i="1" dirty="0"/>
              <a:t>Proviene da un antico popolo che visse in Valcamonica: i Camuni. E il simbolo è una Rosa Camuna, una delle più famose incisioni rupestri ritrovate.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85151" y="3296508"/>
            <a:ext cx="5531033" cy="329783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it-IT" sz="2600" i="1" dirty="0">
                <a:solidFill>
                  <a:srgbClr val="9900CC"/>
                </a:solidFill>
              </a:rPr>
              <a:t>DA NON PERDERE</a:t>
            </a:r>
          </a:p>
          <a:p>
            <a:pPr marL="0" indent="0">
              <a:buNone/>
            </a:pPr>
            <a:r>
              <a:rPr lang="it-IT" sz="2200" i="1" dirty="0"/>
              <a:t>In Val Camonica si trovano le famose incisioni rupestri, dichiarate Patrimonio Mondiale dell’Unesco. Si tratta di incisioni fatte dai Camuni, incise dall’ottavo al primo Millennio a.C.</a:t>
            </a:r>
          </a:p>
          <a:p>
            <a:pPr marL="0" indent="0">
              <a:buNone/>
            </a:pPr>
            <a:r>
              <a:rPr lang="it-IT" sz="2200" i="1" dirty="0"/>
              <a:t>Le incisioni rappresentano palafitte, il simbolo del Sole, animali, carri, cacciatori, danzatori, sciamani, ma anche figure geometriche: rettangoli, triangoli, cerchi.</a:t>
            </a:r>
          </a:p>
          <a:p>
            <a:pPr marL="0" indent="0">
              <a:buNone/>
            </a:pPr>
            <a:r>
              <a:rPr lang="it-IT" sz="2200" i="1" dirty="0"/>
              <a:t>Più di 140000 figure.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230210"/>
            <a:ext cx="5183188" cy="823912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it-IT" sz="9600" b="0" i="1" dirty="0">
                <a:solidFill>
                  <a:schemeClr val="accent1"/>
                </a:solidFill>
              </a:rPr>
              <a:t>IL NOME</a:t>
            </a:r>
          </a:p>
          <a:p>
            <a:pPr algn="ctr"/>
            <a:r>
              <a:rPr lang="it-IT" sz="8000" b="0" i="1" dirty="0"/>
              <a:t>La Lombardia prende il nome da una popolazione germanica: i Longobardi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600" i="1" dirty="0">
                <a:solidFill>
                  <a:srgbClr val="FFFF00"/>
                </a:solidFill>
              </a:rPr>
              <a:t>LA PASTA TIPICA</a:t>
            </a:r>
          </a:p>
          <a:p>
            <a:pPr marL="0" indent="0">
              <a:buNone/>
            </a:pPr>
            <a:r>
              <a:rPr lang="it-IT" sz="2000" i="1" dirty="0"/>
              <a:t>Qui</a:t>
            </a:r>
            <a:r>
              <a:rPr lang="it-IT" sz="2000" i="1" dirty="0">
                <a:solidFill>
                  <a:srgbClr val="FFFF00"/>
                </a:solidFill>
              </a:rPr>
              <a:t> </a:t>
            </a:r>
            <a:r>
              <a:rPr lang="it-IT" sz="2000" i="1" dirty="0"/>
              <a:t>la pasta prende la forma di…</a:t>
            </a:r>
            <a:r>
              <a:rPr lang="it-IT" sz="2000" b="1" i="1" dirty="0"/>
              <a:t>Pizzoccheri.</a:t>
            </a:r>
          </a:p>
          <a:p>
            <a:pPr marL="0" indent="0">
              <a:buNone/>
            </a:pPr>
            <a:r>
              <a:rPr lang="it-IT" sz="2000" i="1" dirty="0"/>
              <a:t>I pizzoccheri sono fatti con 2/3 di farina di grano saraceno e 1/3 di frumento.</a:t>
            </a:r>
          </a:p>
          <a:p>
            <a:pPr marL="0" indent="0">
              <a:buNone/>
            </a:pPr>
            <a:r>
              <a:rPr lang="it-IT" sz="2000" i="1" dirty="0"/>
              <a:t>Condimento: verdure cotte, patate, burro e formaggio Casera.</a:t>
            </a:r>
            <a:endParaRPr lang="it-IT" sz="2200" i="1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680" y="1973379"/>
            <a:ext cx="1063392" cy="106339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563" y="4692143"/>
            <a:ext cx="2456461" cy="1637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73355"/>
            <a:ext cx="10515600" cy="1325563"/>
          </a:xfrm>
        </p:spPr>
        <p:txBody>
          <a:bodyPr/>
          <a:lstStyle/>
          <a:p>
            <a:pPr algn="ctr"/>
            <a:r>
              <a:rPr lang="it-IT" i="1" dirty="0">
                <a:solidFill>
                  <a:srgbClr val="FF0000"/>
                </a:solidFill>
                <a:latin typeface="Comic Sans MS" panose="030F0702030302020204" pitchFamily="66" charset="0"/>
              </a:rPr>
              <a:t>Maschera del carnevale Lombardo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617343" y="1602375"/>
            <a:ext cx="6312110" cy="4512040"/>
          </a:xfrm>
        </p:spPr>
        <p:txBody>
          <a:bodyPr>
            <a:normAutofit fontScale="87500" lnSpcReduction="20000"/>
          </a:bodyPr>
          <a:lstStyle/>
          <a:p>
            <a:pPr marL="0" indent="0" algn="ctr">
              <a:buNone/>
            </a:pPr>
            <a:r>
              <a:rPr lang="it-IT" i="1" dirty="0">
                <a:solidFill>
                  <a:srgbClr val="FF0000"/>
                </a:solidFill>
              </a:rPr>
              <a:t>MENEGHINO</a:t>
            </a:r>
          </a:p>
          <a:p>
            <a:pPr marL="0" indent="0" algn="l">
              <a:buNone/>
            </a:pPr>
            <a:r>
              <a:rPr lang="it-IT" i="1" dirty="0">
                <a:solidFill>
                  <a:srgbClr val="34495E"/>
                </a:solidFill>
                <a:effectLst/>
                <a:latin typeface="+mn-ea"/>
                <a:cs typeface="+mn-ea"/>
              </a:rPr>
              <a:t>Dal nome Domenico, Meneghino viene da Milano e impersona il servo saggio e dotato di buon senso che prende in giro i nobili, gli aristocratici, e che ama prendere la vita per il verso giusto. Sempre pronto a rispondere alle domande pungenti, è un personaggio simpatico e spiritoso.</a:t>
            </a:r>
          </a:p>
          <a:p>
            <a:pPr marL="0" indent="0" algn="l">
              <a:buNone/>
            </a:pPr>
            <a:r>
              <a:rPr lang="it-IT" i="1" dirty="0">
                <a:solidFill>
                  <a:srgbClr val="34495E"/>
                </a:solidFill>
                <a:effectLst/>
                <a:latin typeface="+mn-ea"/>
                <a:cs typeface="+mn-ea"/>
              </a:rPr>
              <a:t>Non porta mai la maschera in viso, veste pantaloni lunghi fino al ginocchio, calze a strisce bianche e rosse, camicia con pizzi e merletti e giacca di velluto, una parrucca con codino e cappello a tre punte, scarpe con la fibbia e porta sempre con </a:t>
            </a:r>
            <a:r>
              <a:rPr lang="it-IT" i="1" dirty="0" err="1" smtClean="0">
                <a:solidFill>
                  <a:srgbClr val="34495E"/>
                </a:solidFill>
                <a:effectLst/>
                <a:latin typeface="+mn-ea"/>
                <a:cs typeface="+mn-ea"/>
              </a:rPr>
              <a:t>sè</a:t>
            </a:r>
            <a:r>
              <a:rPr lang="it-IT" i="1" dirty="0" smtClean="0">
                <a:solidFill>
                  <a:srgbClr val="34495E"/>
                </a:solidFill>
                <a:effectLst/>
                <a:latin typeface="+mn-ea"/>
                <a:cs typeface="+mn-ea"/>
              </a:rPr>
              <a:t> </a:t>
            </a:r>
            <a:r>
              <a:rPr lang="it-IT" i="1" dirty="0">
                <a:solidFill>
                  <a:srgbClr val="34495E"/>
                </a:solidFill>
                <a:effectLst/>
                <a:latin typeface="+mn-ea"/>
                <a:cs typeface="+mn-ea"/>
              </a:rPr>
              <a:t>un ombrello colorato</a:t>
            </a:r>
            <a:r>
              <a:rPr lang="it-IT" i="1" dirty="0">
                <a:solidFill>
                  <a:srgbClr val="34495E"/>
                </a:solidFill>
                <a:effectLst/>
                <a:latin typeface="Cagliostro"/>
              </a:rPr>
              <a:t>.</a:t>
            </a:r>
          </a:p>
          <a:p>
            <a:pPr marL="0" indent="0" algn="just">
              <a:buNone/>
            </a:pPr>
            <a:endParaRPr lang="it-IT" i="1" dirty="0">
              <a:solidFill>
                <a:srgbClr val="FF0000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722" y="1499139"/>
            <a:ext cx="3977078" cy="4914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561</Words>
  <Application>Microsoft Office PowerPoint</Application>
  <PresentationFormat>Personalizzato</PresentationFormat>
  <Paragraphs>76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LOMBARDIA</vt:lpstr>
      <vt:lpstr>TERRITORIO E CLIMA</vt:lpstr>
      <vt:lpstr>FIUMI E LAGHI</vt:lpstr>
      <vt:lpstr>FIUMI</vt:lpstr>
      <vt:lpstr>LAGHI</vt:lpstr>
      <vt:lpstr>SETTORI PRODUTTIVI</vt:lpstr>
      <vt:lpstr>CURIOSITA’</vt:lpstr>
      <vt:lpstr>Maschera del carnevale Lombardo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LOMBARDIA</dc:title>
  <dc:creator>Raffaele Desiati</dc:creator>
  <cp:lastModifiedBy>Annamaria</cp:lastModifiedBy>
  <cp:revision>14</cp:revision>
  <dcterms:created xsi:type="dcterms:W3CDTF">2024-02-27T19:42:00Z</dcterms:created>
  <dcterms:modified xsi:type="dcterms:W3CDTF">2024-03-05T12:05:06Z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6BC23CFA57A54E96B860B9C38D5C0DD8</vt:lpwstr>
  </property>
  <property fmtid="{D5CDD505-2E9C-101B-9397-08002B2CF9AE}" pid="3" name="KSOProductBuildVer">
    <vt:lpwstr>1033-11.2.0.11225</vt:lpwstr>
  </property>
</Properties>
</file>