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64" r:id="rId5"/>
    <p:sldId id="259" r:id="rId6"/>
    <p:sldId id="267" r:id="rId7"/>
    <p:sldId id="268" r:id="rId8"/>
    <p:sldId id="269" r:id="rId9"/>
    <p:sldId id="260" r:id="rId10"/>
    <p:sldId id="265" r:id="rId11"/>
    <p:sldId id="262" r:id="rId12"/>
    <p:sldId id="266" r:id="rId13"/>
    <p:sldId id="261" r:id="rId14"/>
    <p:sldId id="27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00"/>
    <a:srgbClr val="CC66FF"/>
    <a:srgbClr val="33CCFF"/>
    <a:srgbClr val="E6E6E6"/>
    <a:srgbClr val="371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89968" autoAdjust="0"/>
  </p:normalViewPr>
  <p:slideViewPr>
    <p:cSldViewPr snapToGrid="0">
      <p:cViewPr varScale="1">
        <p:scale>
          <a:sx n="62" d="100"/>
          <a:sy n="62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9C33-0893-4E8B-9A8B-4F0DB64BCD0E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73187-9ED9-43E3-820C-9173B9926D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10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Questo è il mio lavoro.</a:t>
            </a:r>
          </a:p>
          <a:p>
            <a:r>
              <a:rPr lang="it-IT" dirty="0"/>
              <a:t>VI PIACE??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73187-9ED9-43E3-820C-9173B9926D8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19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563A52-AD4F-4A0E-8570-C6BB0F052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DBDF7F-02BA-4853-B34D-60C7ED842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10A0F0-D8E4-42A3-88B2-913C71C4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8449-F594-48F5-967D-44F23B46A0A5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66AC0E-0E80-407C-B8D1-F801C3DF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1B7068-AC61-4736-92AF-79C6AB2A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3BA8-F1C4-4E04-AEEE-2E0010241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57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601402-AA48-4BE8-BDEB-34B5E135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C1B9BF-84D8-4A79-80F0-0551A0024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FCD3EF-2B78-4506-BC7C-8DAF6835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8449-F594-48F5-967D-44F23B46A0A5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3CD57F-A9B2-4FC8-B6C4-93170B5B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972360-8C81-495D-89C3-0D49C9B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3BA8-F1C4-4E04-AEEE-2E0010241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77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7F77190-8F0A-420E-BE48-805B6CA9B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C51F81-C7BA-458F-B742-DC54B244E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FFBCEA-5286-4C19-843F-3F190704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8449-F594-48F5-967D-44F23B46A0A5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AE82D8-B112-4570-8313-78D6EDD0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E0578E-16FC-4793-8821-80F7D144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3BA8-F1C4-4E04-AEEE-2E0010241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60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7B605A-A358-41CC-B6B3-536839817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3CAFEE-A7FA-427C-977B-538F87FAF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7C9D23-C176-478D-AF5A-625CD94D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8449-F594-48F5-967D-44F23B46A0A5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1F21A9-7A77-4529-9EF0-95A75C01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84C294-59E2-4187-9CA4-3661C4DA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3BA8-F1C4-4E04-AEEE-2E0010241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34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1B3934-F631-4713-873D-DBF11FE07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1C847B-B62B-4F4F-BE09-878823559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5015AB-168D-4108-AC80-740A363C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8449-F594-48F5-967D-44F23B46A0A5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8540B5-CDAF-481B-AEEB-7381B564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6A7294-8A94-4D94-A9A2-67429019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3BA8-F1C4-4E04-AEEE-2E0010241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56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F98388-78B4-4031-9082-65D2C775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C644FA-F589-435F-BA8B-13ADD4066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F581A9-FF0F-4A85-8410-6135ECBFE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B18AFD-45A4-4A8C-A83F-68F1F8FB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8449-F594-48F5-967D-44F23B46A0A5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21604F-E49A-4EF6-9B6F-B1334F6C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8FE24-91CC-437B-B068-F527BC86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3BA8-F1C4-4E04-AEEE-2E0010241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28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5D1131-043C-4A92-B247-CFFC53AB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FABDAC-9EED-42E5-BBCE-E2334288D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75EFD9-4429-4A75-940C-0336DC6E7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B67EE66-9656-4395-B061-95F8913A4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164AFC7-F638-4214-911B-70CF2D816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17F027D-3D53-428C-A490-1AD2BFE9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8449-F594-48F5-967D-44F23B46A0A5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ADC794A-30D5-46D0-B1FF-845A72D6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D8D1740-37FE-43A1-9F28-BB4586A7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3BA8-F1C4-4E04-AEEE-2E0010241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59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D8979-44D3-4FD5-BF6D-94DBBFCCE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6CFE9ED-E41D-4A39-B311-6F64B21C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8449-F594-48F5-967D-44F23B46A0A5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53A0A4-514A-41E4-8930-03729334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1667DE-D120-409F-9F33-65305CC2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3BA8-F1C4-4E04-AEEE-2E0010241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7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6105BBC-767C-46C2-A8FC-63FE6B474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8449-F594-48F5-967D-44F23B46A0A5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FAA6B64-F3FC-4737-A213-DA233A1AB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A6B259-E0AA-44E4-9E73-A808D2C0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3BA8-F1C4-4E04-AEEE-2E0010241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93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E95CF-7072-43E8-818E-E750F709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4006F9-8549-4981-919E-022DA9CD4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BA48DD-F8C2-4839-ABE4-C943F10D8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7A00EA-FD25-4EE9-A633-AF649DD3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8449-F594-48F5-967D-44F23B46A0A5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5245E1-8766-4EF9-BA2F-A6D85288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494A46-E387-4DDA-8E19-A1E353AB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3BA8-F1C4-4E04-AEEE-2E0010241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64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7C72B0-5B3F-49B0-8FFD-C9C089C6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0E7D778-1D16-4E24-9273-4227CB371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BAE148-95A3-49B8-9143-0156BB975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9C8685-6836-4BA3-876C-531E6C34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8449-F594-48F5-967D-44F23B46A0A5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E4BF63-E2B0-4C37-826C-FAC453ED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01883C-157A-4B11-BB83-73251F84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3BA8-F1C4-4E04-AEEE-2E0010241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27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CEFDFCD-F54A-40F8-AA45-3671C817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D9F813-9069-417A-92B7-DF67F8443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379841-D49F-421F-87B5-947B8C794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08449-F594-48F5-967D-44F23B46A0A5}" type="datetimeFigureOut">
              <a:rPr lang="it-IT" smtClean="0"/>
              <a:t>04/03/2024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ABEBAA-904E-49C3-B340-B51F4857E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C99F06-28BD-4A45-9F09-C88AF9DAC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F3BA8-F1C4-4E04-AEEE-2E0010241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56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Arn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nl/photo/691977" TargetMode="Externa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enanews.it/cultura/lagenda-di-siena-news-lanteprima-della-vernaccia-di-san-gimignano-2018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Etrusch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Altimetria_Toscana.svg?uselang=es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migratoria.it/regione-toscana-geoscopio-caccia-e-pesc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travel.org/pt/Toscan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rtesvelata.it/cupola-brunelleschi/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sunset-florence-italy-ponte-vecchio-96111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/foto/der-schiefe-turm-von-pisa-italien-pisa-reise-36239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enanews.it/cultura/in-piazza-del-campo-il-sabato-mattina-si-parla-darte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ienanews.it/toscana/siena/palio-il-drago-vince-la-prima-prova/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nival_in_Ital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enanews.it/toscana/siena/dallisola-delba-alla-versilia-domani-in-edicola-il-mare-della-toscana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F112D9-A19E-4F4C-BE35-9E7B91458A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000" dirty="0">
                <a:solidFill>
                  <a:srgbClr val="371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LA TOSCANA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3A4EC64-3E0B-4CD7-9666-67169A297E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 le sue bellezze</a:t>
            </a:r>
          </a:p>
        </p:txBody>
      </p:sp>
    </p:spTree>
    <p:extLst>
      <p:ext uri="{BB962C8B-B14F-4D97-AF65-F5344CB8AC3E}">
        <p14:creationId xmlns:p14="http://schemas.microsoft.com/office/powerpoint/2010/main" val="35449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B8E579-E3A0-45E8-ACFF-BD07A7E3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365125"/>
            <a:ext cx="11817927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Broadway" panose="04040905080B02020502" pitchFamily="82" charset="0"/>
              </a:rPr>
              <a:t>… e il fiume Arno, che attraversa Firenze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D054698-5F6A-458F-9D56-C39651804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2359756"/>
            <a:ext cx="5622805" cy="4498244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564885B-D192-4D0A-BBF9-5779BDD14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44633" y="2359756"/>
            <a:ext cx="6747367" cy="44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8876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BC6296-BB1C-4660-9B69-C32ACEF0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359" y="626205"/>
            <a:ext cx="10515600" cy="689952"/>
          </a:xfrm>
        </p:spPr>
        <p:txBody>
          <a:bodyPr>
            <a:noAutofit/>
          </a:bodyPr>
          <a:lstStyle/>
          <a:p>
            <a:r>
              <a:rPr lang="it-IT" sz="6000" dirty="0">
                <a:solidFill>
                  <a:srgbClr val="66FFFF"/>
                </a:solidFill>
                <a:latin typeface="Algerian" panose="04020705040A02060702" pitchFamily="82" charset="0"/>
              </a:rPr>
              <a:t>LE Attività IN </a:t>
            </a:r>
            <a:r>
              <a:rPr lang="it-IT" sz="60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TOSCANA…</a:t>
            </a:r>
            <a:endParaRPr lang="it-IT" sz="6000" dirty="0">
              <a:solidFill>
                <a:srgbClr val="66FFFF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530D378-65F7-4F21-95A9-35B026C72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82" y="1634584"/>
            <a:ext cx="12175618" cy="52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04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adiso delle mappe: Toscana: attività economiche">
            <a:extLst>
              <a:ext uri="{FF2B5EF4-FFF2-40B4-BE49-F238E27FC236}">
                <a16:creationId xmlns:a16="http://schemas.microsoft.com/office/drawing/2014/main" id="{B9A33F7E-EEFA-4BF1-8D4C-90185D0E0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-132429"/>
            <a:ext cx="11038113" cy="75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0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168BD4-AB9F-41EC-947A-2F827001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420" y="132650"/>
            <a:ext cx="10515600" cy="1325563"/>
          </a:xfrm>
        </p:spPr>
        <p:txBody>
          <a:bodyPr>
            <a:normAutofit/>
          </a:bodyPr>
          <a:lstStyle/>
          <a:p>
            <a:r>
              <a:rPr lang="it-IT" sz="60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Il cibo: due piatti tipici…</a:t>
            </a:r>
          </a:p>
        </p:txBody>
      </p:sp>
      <p:pic>
        <p:nvPicPr>
          <p:cNvPr id="2050" name="Picture 2" descr="Cacciucco | Buonissimo Ricette">
            <a:extLst>
              <a:ext uri="{FF2B5EF4-FFF2-40B4-BE49-F238E27FC236}">
                <a16:creationId xmlns:a16="http://schemas.microsoft.com/office/drawing/2014/main" id="{F4BBEB00-C556-4A0F-AB2B-D568BD08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4546"/>
            <a:ext cx="6704818" cy="38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cetta Bistecca alla fiorentina - Cucchiaio d'Argento">
            <a:extLst>
              <a:ext uri="{FF2B5EF4-FFF2-40B4-BE49-F238E27FC236}">
                <a16:creationId xmlns:a16="http://schemas.microsoft.com/office/drawing/2014/main" id="{62610757-2483-4907-B67B-4658DFD3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18" y="3034546"/>
            <a:ext cx="5740787" cy="38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lemento grafico 7" descr="Piatto coperto">
            <a:extLst>
              <a:ext uri="{FF2B5EF4-FFF2-40B4-BE49-F238E27FC236}">
                <a16:creationId xmlns:a16="http://schemas.microsoft.com/office/drawing/2014/main" id="{06607B59-CD73-4A25-8D34-977CCDAEC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3273" y="0"/>
            <a:ext cx="1448382" cy="1448382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8786D9D-7336-4B34-AF2F-D36B38D67F69}"/>
              </a:ext>
            </a:extLst>
          </p:cNvPr>
          <p:cNvSpPr/>
          <p:nvPr/>
        </p:nvSpPr>
        <p:spPr>
          <a:xfrm>
            <a:off x="1007390" y="1983783"/>
            <a:ext cx="4324027" cy="88340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Broadway" panose="04040905080B02020502" pitchFamily="82" charset="0"/>
              </a:rPr>
              <a:t>IL CACCIUCCO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123DFF8-2582-482C-A504-5224D9BFD9E5}"/>
              </a:ext>
            </a:extLst>
          </p:cNvPr>
          <p:cNvSpPr/>
          <p:nvPr/>
        </p:nvSpPr>
        <p:spPr>
          <a:xfrm>
            <a:off x="7049146" y="1981200"/>
            <a:ext cx="4324027" cy="88340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latin typeface="Broadway" panose="04040905080B02020502" pitchFamily="82" charset="0"/>
              </a:rPr>
              <a:t>LA BISTECCA ALLA FIORENTINA </a:t>
            </a:r>
            <a:endParaRPr lang="it-IT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07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FF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301ADE-3BFB-483A-A399-3CEED0BD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78" y="9590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t-IT" sz="6600" b="1" dirty="0">
                <a:latin typeface="Bradley Hand ITC" panose="03070402050302030203" pitchFamily="66" charset="0"/>
              </a:rPr>
              <a:t>GRAZIE PER L’ATTENZIONE!!!</a:t>
            </a:r>
          </a:p>
        </p:txBody>
      </p:sp>
      <p:pic>
        <p:nvPicPr>
          <p:cNvPr id="5" name="Elemento grafico 4" descr="Profilo femminile">
            <a:extLst>
              <a:ext uri="{FF2B5EF4-FFF2-40B4-BE49-F238E27FC236}">
                <a16:creationId xmlns:a16="http://schemas.microsoft.com/office/drawing/2014/main" id="{9097961B-B26C-4F2E-A847-398FFD662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3699" y="2347234"/>
            <a:ext cx="5264601" cy="526460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FFDB23-D957-4AF0-A556-1AD749AEA6A6}"/>
              </a:ext>
            </a:extLst>
          </p:cNvPr>
          <p:cNvSpPr txBox="1"/>
          <p:nvPr/>
        </p:nvSpPr>
        <p:spPr>
          <a:xfrm>
            <a:off x="4784271" y="5372100"/>
            <a:ext cx="26942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Engravers MT" panose="02090707080505020304" pitchFamily="18" charset="0"/>
              </a:rPr>
              <a:t>Alessia Lorusso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  <a:latin typeface="Engravers MT" panose="02090707080505020304" pitchFamily="18" charset="0"/>
              </a:rPr>
              <a:t>5^ A</a:t>
            </a:r>
          </a:p>
        </p:txBody>
      </p:sp>
    </p:spTree>
    <p:extLst>
      <p:ext uri="{BB962C8B-B14F-4D97-AF65-F5344CB8AC3E}">
        <p14:creationId xmlns:p14="http://schemas.microsoft.com/office/powerpoint/2010/main" val="20181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FF"/>
            </a:gs>
            <a:gs pos="74000">
              <a:srgbClr val="37139D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98D9E0-49A3-42E2-A7A0-3D87A035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-710912"/>
            <a:ext cx="10158046" cy="2328697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COMINCIAMO DALLA STORIA…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91BEE6-B64E-417B-BBFD-216EAF92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831295"/>
            <a:ext cx="10515600" cy="601271"/>
          </a:xfrm>
        </p:spPr>
        <p:txBody>
          <a:bodyPr/>
          <a:lstStyle/>
          <a:p>
            <a:r>
              <a:rPr lang="it-IT" dirty="0">
                <a:latin typeface="Broadway" panose="04040905080B02020502" pitchFamily="82" charset="0"/>
              </a:rPr>
              <a:t>Si chiamavano etruschi…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0875C7-E320-4A3A-B640-224BBE34E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4795" y="1432566"/>
            <a:ext cx="4585254" cy="542543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C78D55-9B15-481F-974F-453A466FA6A9}"/>
              </a:ext>
            </a:extLst>
          </p:cNvPr>
          <p:cNvSpPr txBox="1"/>
          <p:nvPr/>
        </p:nvSpPr>
        <p:spPr>
          <a:xfrm>
            <a:off x="6471952" y="2252457"/>
            <a:ext cx="4942808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Century Gothic" panose="020B0502020202020204" pitchFamily="34" charset="0"/>
              </a:rPr>
              <a:t>Dal 900 a.C. nell’attuale Toscana si sviluppò la civiltà Etrusca, che raggiunse il suo massimo splendore tra l’800 a.C. e il 500 a.C. </a:t>
            </a:r>
          </a:p>
          <a:p>
            <a:pPr algn="just"/>
            <a:r>
              <a:rPr lang="it-IT" sz="2400" dirty="0">
                <a:latin typeface="Century Gothic" panose="020B0502020202020204" pitchFamily="34" charset="0"/>
              </a:rPr>
              <a:t>Le città etrusche più importanti furono Arezzo, Populonia e Cortona, oltre a Tarquinia, </a:t>
            </a:r>
            <a:r>
              <a:rPr lang="it-IT" sz="2400" dirty="0" err="1">
                <a:latin typeface="Century Gothic" panose="020B0502020202020204" pitchFamily="34" charset="0"/>
              </a:rPr>
              <a:t>Veio</a:t>
            </a:r>
            <a:r>
              <a:rPr lang="it-IT" sz="2400" dirty="0">
                <a:latin typeface="Century Gothic" panose="020B0502020202020204" pitchFamily="34" charset="0"/>
              </a:rPr>
              <a:t> e Cerveteri, che però si trovano nell’attuale Lazio. </a:t>
            </a:r>
          </a:p>
        </p:txBody>
      </p:sp>
    </p:spTree>
    <p:extLst>
      <p:ext uri="{BB962C8B-B14F-4D97-AF65-F5344CB8AC3E}">
        <p14:creationId xmlns:p14="http://schemas.microsoft.com/office/powerpoint/2010/main" val="999796675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A7DFC1-9D5A-4107-9897-C5A87010A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5" y="231812"/>
            <a:ext cx="10515600" cy="1325563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LO STEMMA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C4B0C0E-F4D2-44C6-B65A-69B968F94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58117" y="1691846"/>
            <a:ext cx="6365442" cy="30148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DAA486-B842-4AAE-A7ED-782CDF20FAE5}"/>
              </a:ext>
            </a:extLst>
          </p:cNvPr>
          <p:cNvSpPr txBox="1"/>
          <p:nvPr/>
        </p:nvSpPr>
        <p:spPr>
          <a:xfrm>
            <a:off x="535448" y="155929"/>
            <a:ext cx="5757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Engravers MT" panose="02090707080505020304" pitchFamily="18" charset="0"/>
              </a:rPr>
              <a:t>LA CARTA D’IDENTITA’</a:t>
            </a:r>
          </a:p>
          <a:p>
            <a:endParaRPr lang="it-IT" dirty="0">
              <a:latin typeface="Engravers MT" panose="02090707080505020304" pitchFamily="18" charset="0"/>
            </a:endParaRPr>
          </a:p>
          <a:p>
            <a:r>
              <a:rPr lang="it-IT" dirty="0">
                <a:latin typeface="Arial Black" panose="020B0A04020102020204" pitchFamily="34" charset="0"/>
              </a:rPr>
              <a:t>Area: 22990 km quadrati </a:t>
            </a:r>
          </a:p>
          <a:p>
            <a:r>
              <a:rPr lang="it-IT" dirty="0">
                <a:latin typeface="Arial Black" panose="020B0A04020102020204" pitchFamily="34" charset="0"/>
              </a:rPr>
              <a:t>Popolazione: 3,65 milioni di abitanti </a:t>
            </a:r>
          </a:p>
          <a:p>
            <a:r>
              <a:rPr lang="it-IT" dirty="0">
                <a:latin typeface="Arial Black" panose="020B0A04020102020204" pitchFamily="34" charset="0"/>
              </a:rPr>
              <a:t>Densità: 159,8 ab./km quadrati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90792B2-A96D-4FDB-AD84-D523A0CA5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8772" y="1845246"/>
            <a:ext cx="4794068" cy="479406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6DA717B-00B1-47FE-8E0F-5F56A2381AF1}"/>
              </a:ext>
            </a:extLst>
          </p:cNvPr>
          <p:cNvSpPr txBox="1"/>
          <p:nvPr/>
        </p:nvSpPr>
        <p:spPr>
          <a:xfrm>
            <a:off x="5237010" y="5166154"/>
            <a:ext cx="66865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0" i="0" dirty="0">
                <a:solidFill>
                  <a:schemeClr val="tx2">
                    <a:lumMod val="50000"/>
                  </a:schemeClr>
                </a:solidFill>
                <a:effectLst/>
                <a:latin typeface="Bradley Hand ITC" panose="03070402050302030203" pitchFamily="66" charset="0"/>
              </a:rPr>
              <a:t>Il simbolo della Regione Toscana è il cavallo alato Pegaso, di color argento, inserito in uno scudo rosso e fu ripreso - e in parte modificato - da una moneta attribuita a Benvenuto Cellini.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5CC6D0D-D7A6-4A07-82E8-D34F48FDC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2594" y="2070463"/>
            <a:ext cx="4187020" cy="4572226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536A69A-DF41-458F-A287-625439528F53}"/>
              </a:ext>
            </a:extLst>
          </p:cNvPr>
          <p:cNvSpPr/>
          <p:nvPr/>
        </p:nvSpPr>
        <p:spPr>
          <a:xfrm>
            <a:off x="1933303" y="587829"/>
            <a:ext cx="8138160" cy="1071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Engravers MT" panose="02090707080505020304" pitchFamily="18" charset="0"/>
              </a:rPr>
              <a:t>Le città della Toscana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B1E0BAC-D470-44E3-8CBB-2C339BB94DB7}"/>
              </a:ext>
            </a:extLst>
          </p:cNvPr>
          <p:cNvSpPr/>
          <p:nvPr/>
        </p:nvSpPr>
        <p:spPr>
          <a:xfrm>
            <a:off x="7511143" y="2312126"/>
            <a:ext cx="3788228" cy="77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 Black" panose="020B0A04020102020204" pitchFamily="34" charset="0"/>
              </a:rPr>
              <a:t>Il capoluogo di Regione: FIRENZE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BFAFE78-72C8-4709-BC44-CE936378F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11144" y="3622133"/>
            <a:ext cx="3788228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2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E6F9B5C-340A-4289-A990-41C6E602E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7061338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89F01B4-F0D5-4801-99B7-64FF3F01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10" y="365125"/>
            <a:ext cx="11033502" cy="1325563"/>
          </a:xfrm>
        </p:spPr>
        <p:txBody>
          <a:bodyPr>
            <a:noAutofit/>
          </a:bodyPr>
          <a:lstStyle/>
          <a:p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FIRENZE AL TRAMONTO… IL PONTE VECCHIO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E9E273-7476-4363-8BC8-96E2B8CAD8FF}"/>
              </a:ext>
            </a:extLst>
          </p:cNvPr>
          <p:cNvSpPr txBox="1"/>
          <p:nvPr/>
        </p:nvSpPr>
        <p:spPr>
          <a:xfrm>
            <a:off x="9927771" y="2390503"/>
            <a:ext cx="14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69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82A571A-D596-498B-9DC8-B60B6DD51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3292" y="1160108"/>
            <a:ext cx="7245416" cy="5434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42F632E-1E4C-4C11-9795-75FA309CD8EF}"/>
              </a:ext>
            </a:extLst>
          </p:cNvPr>
          <p:cNvSpPr/>
          <p:nvPr/>
        </p:nvSpPr>
        <p:spPr>
          <a:xfrm>
            <a:off x="720436" y="134458"/>
            <a:ext cx="10751127" cy="845128"/>
          </a:xfrm>
          <a:prstGeom prst="roundRect">
            <a:avLst/>
          </a:prstGeom>
          <a:gradFill>
            <a:gsLst>
              <a:gs pos="0">
                <a:srgbClr val="CC66FF"/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Engravers MT" panose="02090707080505020304" pitchFamily="18" charset="0"/>
              </a:rPr>
              <a:t>Le altre città: PISA E LA SUA TORRE</a:t>
            </a:r>
          </a:p>
        </p:txBody>
      </p:sp>
    </p:spTree>
    <p:extLst>
      <p:ext uri="{BB962C8B-B14F-4D97-AF65-F5344CB8AC3E}">
        <p14:creationId xmlns:p14="http://schemas.microsoft.com/office/powerpoint/2010/main" val="48923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3FF13FB-7389-4E65-B00E-3F35545EA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98417"/>
            <a:ext cx="7273636" cy="4849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CC7E0D3-ED9A-4DA9-BAEB-10F81A0AE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50221" y="2895600"/>
            <a:ext cx="6041779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4E87413-3408-4C0E-A7ED-FED2FD08F070}"/>
              </a:ext>
            </a:extLst>
          </p:cNvPr>
          <p:cNvSpPr/>
          <p:nvPr/>
        </p:nvSpPr>
        <p:spPr>
          <a:xfrm>
            <a:off x="1662545" y="96982"/>
            <a:ext cx="8825346" cy="914400"/>
          </a:xfrm>
          <a:prstGeom prst="roundRect">
            <a:avLst/>
          </a:prstGeom>
          <a:gradFill>
            <a:gsLst>
              <a:gs pos="0">
                <a:srgbClr val="CC66FF"/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Engravers MT" panose="02090707080505020304" pitchFamily="18" charset="0"/>
              </a:rPr>
              <a:t>SIENA: LA Città DEL PALIO</a:t>
            </a:r>
          </a:p>
        </p:txBody>
      </p:sp>
    </p:spTree>
    <p:extLst>
      <p:ext uri="{BB962C8B-B14F-4D97-AF65-F5344CB8AC3E}">
        <p14:creationId xmlns:p14="http://schemas.microsoft.com/office/powerpoint/2010/main" val="332220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F62BD6A-8DEC-4F4D-818F-B57652493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58291" y="1101437"/>
            <a:ext cx="7675418" cy="575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FEF5A066-0B38-439D-8C7F-378FC7D0BEC9}"/>
              </a:ext>
            </a:extLst>
          </p:cNvPr>
          <p:cNvSpPr/>
          <p:nvPr/>
        </p:nvSpPr>
        <p:spPr>
          <a:xfrm>
            <a:off x="1745673" y="96982"/>
            <a:ext cx="8839200" cy="900545"/>
          </a:xfrm>
          <a:prstGeom prst="roundRect">
            <a:avLst/>
          </a:prstGeom>
          <a:gradFill>
            <a:gsLst>
              <a:gs pos="0">
                <a:srgbClr val="CC66FF"/>
              </a:gs>
              <a:gs pos="100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Engravers MT" panose="02090707080505020304" pitchFamily="18" charset="0"/>
              </a:rPr>
              <a:t>VIAREGGIO E IL CARNEVALE</a:t>
            </a:r>
          </a:p>
        </p:txBody>
      </p:sp>
    </p:spTree>
    <p:extLst>
      <p:ext uri="{BB962C8B-B14F-4D97-AF65-F5344CB8AC3E}">
        <p14:creationId xmlns:p14="http://schemas.microsoft.com/office/powerpoint/2010/main" val="76446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FF"/>
            </a:gs>
            <a:gs pos="74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E7F166FA-C550-47E7-80A5-48A2F21A1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69685" y="0"/>
            <a:ext cx="12461685" cy="6858000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9CBF4EB-964D-4CD4-A7C9-07B88F6E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10993" cy="1325563"/>
          </a:xfrm>
        </p:spPr>
        <p:txBody>
          <a:bodyPr>
            <a:normAutofit/>
          </a:bodyPr>
          <a:lstStyle/>
          <a:p>
            <a:r>
              <a:rPr lang="it-IT" sz="6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 MARE…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98FE7D-2020-44B2-B8C7-50580B7AC5CD}"/>
              </a:ext>
            </a:extLst>
          </p:cNvPr>
          <p:cNvSpPr txBox="1"/>
          <p:nvPr/>
        </p:nvSpPr>
        <p:spPr>
          <a:xfrm>
            <a:off x="2065317" y="4883728"/>
            <a:ext cx="8061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2">
                    <a:lumMod val="10000"/>
                  </a:schemeClr>
                </a:solidFill>
                <a:latin typeface="Broadway" panose="04040905080B02020502" pitchFamily="82" charset="0"/>
              </a:rPr>
              <a:t>La regione è bagnata dal Mar Tirreno e ha delle splendide spiagge, come quelle di Forte dei Marmi o di Follonica. </a:t>
            </a:r>
          </a:p>
        </p:txBody>
      </p:sp>
    </p:spTree>
    <p:extLst>
      <p:ext uri="{BB962C8B-B14F-4D97-AF65-F5344CB8AC3E}">
        <p14:creationId xmlns:p14="http://schemas.microsoft.com/office/powerpoint/2010/main" val="2774451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243</Words>
  <Application>Microsoft Office PowerPoint</Application>
  <PresentationFormat>Widescreen</PresentationFormat>
  <Paragraphs>32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Algerian</vt:lpstr>
      <vt:lpstr>Arial</vt:lpstr>
      <vt:lpstr>Arial Black</vt:lpstr>
      <vt:lpstr>Bahnschrift Light SemiCondensed</vt:lpstr>
      <vt:lpstr>Bauhaus 93</vt:lpstr>
      <vt:lpstr>Bradley Hand ITC</vt:lpstr>
      <vt:lpstr>Broadway</vt:lpstr>
      <vt:lpstr>Calibri</vt:lpstr>
      <vt:lpstr>Calibri Light</vt:lpstr>
      <vt:lpstr>Century Gothic</vt:lpstr>
      <vt:lpstr>Engravers MT</vt:lpstr>
      <vt:lpstr>Tema di Office</vt:lpstr>
      <vt:lpstr>LA TOSCANA</vt:lpstr>
      <vt:lpstr>COMINCIAMO DALLA STORIA…</vt:lpstr>
      <vt:lpstr>LO STEMMA</vt:lpstr>
      <vt:lpstr>Presentazione standard di PowerPoint</vt:lpstr>
      <vt:lpstr>FIRENZE AL TRAMONTO… IL PONTE VECCHIO</vt:lpstr>
      <vt:lpstr>Presentazione standard di PowerPoint</vt:lpstr>
      <vt:lpstr>Presentazione standard di PowerPoint</vt:lpstr>
      <vt:lpstr>Presentazione standard di PowerPoint</vt:lpstr>
      <vt:lpstr>IL MARE…</vt:lpstr>
      <vt:lpstr>… e il fiume Arno, che attraversa Firenze </vt:lpstr>
      <vt:lpstr>LE Attività IN TOSCANA…</vt:lpstr>
      <vt:lpstr>Presentazione standard di PowerPoint</vt:lpstr>
      <vt:lpstr>Il cibo: due piatti tipici…</vt:lpstr>
      <vt:lpstr>GRAZIE PER L’ATTENZIONE!!!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TOSCANA</dc:title>
  <dc:creator>Antonietta Bitorsoli</dc:creator>
  <cp:lastModifiedBy>Antonietta Bitorsoli</cp:lastModifiedBy>
  <cp:revision>25</cp:revision>
  <dcterms:created xsi:type="dcterms:W3CDTF">2024-02-10T11:19:06Z</dcterms:created>
  <dcterms:modified xsi:type="dcterms:W3CDTF">2024-03-04T19:58:24Z</dcterms:modified>
</cp:coreProperties>
</file>