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B1030D-BAEB-47D2-BD4B-6F19497A97D7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955F31-F473-48E4-92F7-914004E520BE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FB77EEA-A546-4D96-BE66-4526F090D017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51880" y="191916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31440" y="191916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71960" y="333468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51880" y="333468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31440" y="333468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FF2B7C9-89B8-4EA7-9A10-9CF36510101E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05AAE5-7056-47B9-B617-13537A666578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0CA4FD-68F9-4E56-91EC-8B5DD376B00E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CA3DAC-3860-4504-BDDC-D3C68F3A3921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6B90E5-7B2A-4A3A-88F2-FE467E96536E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A810AE-E07A-44CA-9AC5-F4887B46B197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71960" y="738720"/>
            <a:ext cx="8221680" cy="355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7CF987-016F-4C30-9E3D-E6527862395F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50A9A4-076D-4DA3-96F8-C15A9DD71C0F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679CCF-E728-43CA-B50D-01141123E507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9247B1-DC8A-44A3-904C-5F109D766249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F3FD3E-BB9C-4243-9EA6-E98828A9FA96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94DB25-12F3-4C1B-BFC1-2EAF5D7642B0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7F62B8-62A9-4D4E-9588-2367F8A9E878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51880" y="191916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31440" y="191916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71960" y="333468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51880" y="333468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31440" y="3334680"/>
            <a:ext cx="26470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DF68FD-A993-45A1-900D-B22D33921B2D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8108AF1-6CA2-46FB-9CF9-AC627F9AFF9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8827E6F-8F22-4461-A106-FE7310902D0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E157B7D-9DD8-43F3-BB6D-EFEFEDB7528B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71960" y="738720"/>
            <a:ext cx="8221680" cy="355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6FD37FA-FE40-4739-87BC-135C7AA48E03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6DDED6-C050-4DCF-AC09-7A27620BFC7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35568E-6E53-4805-8F71-9DF67624A7EA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D14457-2DAD-4B3F-A28E-C327F1AE7D22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0;p2"/>
          <p:cNvSpPr/>
          <p:nvPr/>
        </p:nvSpPr>
        <p:spPr>
          <a:xfrm flipH="1">
            <a:off x="8246520" y="4245840"/>
            <a:ext cx="897120" cy="897120"/>
          </a:xfrm>
          <a:prstGeom prst="rtTriangle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Google Shape;11;p2"/>
          <p:cNvSpPr/>
          <p:nvPr/>
        </p:nvSpPr>
        <p:spPr>
          <a:xfrm flipH="1">
            <a:off x="8246520" y="4245840"/>
            <a:ext cx="897120" cy="897120"/>
          </a:xfrm>
          <a:prstGeom prst="round1Rect">
            <a:avLst>
              <a:gd name="adj" fmla="val 16667"/>
            </a:avLst>
          </a:prstGeom>
          <a:solidFill>
            <a:schemeClr val="lt1">
              <a:alpha val="68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90600" y="1819440"/>
            <a:ext cx="8221680" cy="93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56000"/>
          </a:bodyPr>
          <a:p>
            <a:pPr indent="0">
              <a:buNone/>
            </a:pPr>
            <a:r>
              <a:rPr b="0" lang="it-IT" sz="4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it" sz="1000" spc="-1" strike="noStrike">
                <a:solidFill>
                  <a:schemeClr val="lt2"/>
                </a:solidFill>
                <a:latin typeface="Roboto"/>
                <a:ea typeface="Robo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C5AC39-4A81-43E6-970B-12FFFA3E3D47}" type="slidenum">
              <a:rPr b="0" lang="it" sz="1000" spc="-1" strike="noStrike">
                <a:solidFill>
                  <a:schemeClr val="lt2"/>
                </a:solidFill>
                <a:latin typeface="Roboto"/>
                <a:ea typeface="Roboto"/>
              </a:rPr>
              <a:t>&lt;numero&gt;</a:t>
            </a:fld>
            <a:endParaRPr b="0" lang="it-IT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9;p4"/>
          <p:cNvSpPr/>
          <p:nvPr/>
        </p:nvSpPr>
        <p:spPr>
          <a:xfrm flipH="1" rot="10800000">
            <a:off x="-360" y="1686600"/>
            <a:ext cx="9143640" cy="345708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Google Shape;20;p4"/>
          <p:cNvSpPr/>
          <p:nvPr/>
        </p:nvSpPr>
        <p:spPr>
          <a:xfrm>
            <a:off x="0" y="1685880"/>
            <a:ext cx="9143640" cy="108360"/>
          </a:xfrm>
          <a:prstGeom prst="rect">
            <a:avLst/>
          </a:prstGeom>
          <a:gradFill rotWithShape="0">
            <a:gsLst>
              <a:gs pos="0">
                <a:srgbClr val="f9f9f9"/>
              </a:gs>
              <a:gs pos="100000">
                <a:srgbClr val="dedede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54360" bIns="543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77000"/>
          </a:bodyPr>
          <a:p>
            <a:pPr indent="0">
              <a:buNone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it" sz="1000" spc="-1" strike="noStrike">
                <a:solidFill>
                  <a:schemeClr val="lt2"/>
                </a:solidFill>
                <a:latin typeface="Roboto"/>
                <a:ea typeface="Robot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CED245-556B-4F7B-827E-4C5C8A5B122F}" type="slidenum">
              <a:rPr b="0" lang="it" sz="1000" spc="-1" strike="noStrike">
                <a:solidFill>
                  <a:schemeClr val="lt2"/>
                </a:solidFill>
                <a:latin typeface="Roboto"/>
                <a:ea typeface="Roboto"/>
              </a:rPr>
              <a:t>&lt;numero&gt;</a:t>
            </a:fld>
            <a:endParaRPr b="0" lang="it-IT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y_TnpR8b028" TargetMode="External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90600" y="212040"/>
            <a:ext cx="8221680" cy="93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18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                                    </a:t>
            </a:r>
            <a:r>
              <a:rPr b="0" lang="it" sz="2900" spc="-1" strike="noStrike">
                <a:solidFill>
                  <a:schemeClr val="lt1"/>
                </a:solidFill>
                <a:latin typeface="Roboto"/>
                <a:ea typeface="Roboto"/>
              </a:rPr>
              <a:t> </a:t>
            </a:r>
            <a:endParaRPr b="0" lang="it-IT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874400" y="1145520"/>
            <a:ext cx="3737880" cy="2493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1800" spc="-1" strike="noStrike">
                <a:solidFill>
                  <a:schemeClr val="lt1"/>
                </a:solidFill>
                <a:latin typeface="Roboto"/>
                <a:ea typeface="Roboto"/>
              </a:rPr>
              <a:t>CARTA D’ IDENTITA’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00000"/>
              </a:lnSpc>
              <a:buClr>
                <a:srgbClr val="ffffff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300" spc="-1" strike="noStrike">
                <a:solidFill>
                  <a:schemeClr val="lt1"/>
                </a:solidFill>
                <a:latin typeface="Roboto"/>
                <a:ea typeface="Roboto"/>
              </a:rPr>
              <a:t>SUPERFICIE 22453 KM2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00000"/>
              </a:lnSpc>
              <a:buClr>
                <a:srgbClr val="ffffff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300" spc="-1" strike="noStrike">
                <a:solidFill>
                  <a:schemeClr val="lt1"/>
                </a:solidFill>
                <a:latin typeface="Roboto"/>
                <a:ea typeface="Roboto"/>
              </a:rPr>
              <a:t>Abitanti 4459477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00000"/>
              </a:lnSpc>
              <a:buClr>
                <a:srgbClr val="ffffff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300" spc="-1" strike="noStrike">
                <a:solidFill>
                  <a:schemeClr val="lt1"/>
                </a:solidFill>
                <a:latin typeface="Roboto"/>
                <a:ea typeface="Roboto"/>
              </a:rPr>
              <a:t>Densità 198 abitanti per km2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00000"/>
              </a:lnSpc>
              <a:buClr>
                <a:srgbClr val="ffffff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300" spc="-1" strike="noStrike">
                <a:solidFill>
                  <a:schemeClr val="lt1"/>
                </a:solidFill>
                <a:latin typeface="Roboto"/>
                <a:ea typeface="Roboto"/>
              </a:rPr>
              <a:t>Capoluogo Bologna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00000"/>
              </a:lnSpc>
              <a:buClr>
                <a:srgbClr val="ffffff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300" spc="-1" strike="noStrike">
                <a:solidFill>
                  <a:schemeClr val="lt1"/>
                </a:solidFill>
                <a:latin typeface="Roboto"/>
                <a:ea typeface="Roboto"/>
              </a:rPr>
              <a:t>Province Ferrara, Forlì Cesena, Ravenna, Modena, Parma, Piacenza, Rimini, Reggio Emilia.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Google Shape;69;p13" descr="Emilia romagna.&gt; | Geografia, Mappa, Reggio emilia"/>
          <p:cNvPicPr/>
          <p:nvPr/>
        </p:nvPicPr>
        <p:blipFill>
          <a:blip r:embed="rId1"/>
          <a:stretch/>
        </p:blipFill>
        <p:spPr>
          <a:xfrm>
            <a:off x="119520" y="560880"/>
            <a:ext cx="4556880" cy="391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        </a:t>
            </a:r>
            <a:r>
              <a:rPr b="0" lang="it" sz="3300" spc="-1" strike="noStrike">
                <a:solidFill>
                  <a:schemeClr val="lt1"/>
                </a:solidFill>
                <a:latin typeface="Roboto"/>
                <a:ea typeface="Roboto"/>
              </a:rPr>
              <a:t>TERRITORIO</a:t>
            </a:r>
            <a:endParaRPr b="0" lang="it-IT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-34308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Buona parte è occupata dalla Pianura Padana, attraversata dal fiume Po,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737373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L’altra parte è rappresentata dai rilievi dove una prima fascia di colline separa la Pianura Padana dall’Appennino Tosco- Emiliano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Google Shape;76;p14" descr=""/>
          <p:cNvPicPr/>
          <p:nvPr/>
        </p:nvPicPr>
        <p:blipFill>
          <a:blip r:embed="rId1"/>
          <a:stretch/>
        </p:blipFill>
        <p:spPr>
          <a:xfrm>
            <a:off x="6660000" y="2480760"/>
            <a:ext cx="2265480" cy="89064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77;p14" descr=""/>
          <p:cNvPicPr/>
          <p:nvPr/>
        </p:nvPicPr>
        <p:blipFill>
          <a:blip r:embed="rId2"/>
          <a:stretch/>
        </p:blipFill>
        <p:spPr>
          <a:xfrm>
            <a:off x="6480000" y="4282920"/>
            <a:ext cx="2483640" cy="75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      </a:t>
            </a:r>
            <a:r>
              <a:rPr b="0" lang="it" sz="3300" spc="-1" strike="noStrike">
                <a:solidFill>
                  <a:schemeClr val="lt1"/>
                </a:solidFill>
                <a:latin typeface="Roboto"/>
                <a:ea typeface="Roboto"/>
              </a:rPr>
              <a:t>LA POPOLAZIONE</a:t>
            </a:r>
            <a:endParaRPr b="0" lang="it-IT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71960" y="1652040"/>
            <a:ext cx="8221680" cy="3445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-34308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La popolazione si sviluppa lungo la via Emilia,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L’agricoltura molto sviluppata e produttiva si coltiva grano, zucchero e frutta.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737373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Nelle valli di Comacchio è praticato l’allevamento di anguille.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84;p15" descr=""/>
          <p:cNvPicPr/>
          <p:nvPr/>
        </p:nvPicPr>
        <p:blipFill>
          <a:blip r:embed="rId1"/>
          <a:stretch/>
        </p:blipFill>
        <p:spPr>
          <a:xfrm>
            <a:off x="3447720" y="2342880"/>
            <a:ext cx="2270520" cy="130464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85;p15" descr=""/>
          <p:cNvPicPr/>
          <p:nvPr/>
        </p:nvPicPr>
        <p:blipFill>
          <a:blip r:embed="rId2"/>
          <a:stretch/>
        </p:blipFill>
        <p:spPr>
          <a:xfrm>
            <a:off x="6515640" y="2414880"/>
            <a:ext cx="2215800" cy="123264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86;p15" descr=""/>
          <p:cNvPicPr/>
          <p:nvPr/>
        </p:nvPicPr>
        <p:blipFill>
          <a:blip r:embed="rId3"/>
          <a:stretch/>
        </p:blipFill>
        <p:spPr>
          <a:xfrm>
            <a:off x="7560000" y="4124160"/>
            <a:ext cx="1393200" cy="89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          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60000" y="180000"/>
            <a:ext cx="8322480" cy="4500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-380880">
              <a:lnSpc>
                <a:spcPct val="115000"/>
              </a:lnSpc>
              <a:buClr>
                <a:srgbClr val="ffffff"/>
              </a:buClr>
              <a:buFont typeface="Roboto"/>
              <a:buChar char="●"/>
            </a:pPr>
            <a:r>
              <a:rPr b="0" lang="it" sz="2400" spc="-1" strike="noStrike">
                <a:solidFill>
                  <a:srgbClr val="ffffff"/>
                </a:solidFill>
                <a:latin typeface="Roboto"/>
                <a:ea typeface="Roboto"/>
              </a:rPr>
              <a:t>FIUMI </a:t>
            </a:r>
            <a:r>
              <a:rPr b="0" lang="it" sz="1800" spc="-1" strike="noStrike">
                <a:solidFill>
                  <a:srgbClr val="ffffff"/>
                </a:solidFill>
                <a:latin typeface="Roboto"/>
                <a:ea typeface="Roboto"/>
              </a:rPr>
              <a:t>:sono il Trebbia, il Taro, il Secchia e il Panaro sono affluenti del Po. Il Reno sfocia nel Mar Adriatico.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800" spc="-1" strike="noStrike">
                <a:solidFill>
                  <a:srgbClr val="ffffff"/>
                </a:solidFill>
                <a:latin typeface="Roboto"/>
                <a:ea typeface="Roboto"/>
              </a:rPr>
              <a:t>IL CLIMA è continentale e in prossimità del mare è mite.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Google Shape;93;p16" descr=""/>
          <p:cNvPicPr/>
          <p:nvPr/>
        </p:nvPicPr>
        <p:blipFill>
          <a:blip r:embed="rId1"/>
          <a:stretch/>
        </p:blipFill>
        <p:spPr>
          <a:xfrm>
            <a:off x="5400000" y="2340000"/>
            <a:ext cx="3341520" cy="2067480"/>
          </a:xfrm>
          <a:prstGeom prst="rect">
            <a:avLst/>
          </a:prstGeom>
          <a:ln w="0">
            <a:noFill/>
          </a:ln>
        </p:spPr>
      </p:pic>
      <p:pic>
        <p:nvPicPr>
          <p:cNvPr id="97" name="Google Shape;94;p16" descr=""/>
          <p:cNvPicPr/>
          <p:nvPr/>
        </p:nvPicPr>
        <p:blipFill>
          <a:blip r:embed="rId2"/>
          <a:stretch/>
        </p:blipFill>
        <p:spPr>
          <a:xfrm>
            <a:off x="653400" y="2340000"/>
            <a:ext cx="3637080" cy="200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    </a:t>
            </a: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Industria e Turismo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-34308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sviluppata la produzione di latticini e insaccati,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sviluppata è l’industria di piccole e medie aziende,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737373"/>
              </a:buClr>
              <a:buFont typeface="Roboto"/>
              <a:buChar char="●"/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sviluppato il turismo nelle città d’arte e attività balneari.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oogle Shape;101;p17" descr=""/>
          <p:cNvPicPr/>
          <p:nvPr/>
        </p:nvPicPr>
        <p:blipFill>
          <a:blip r:embed="rId1"/>
          <a:stretch/>
        </p:blipFill>
        <p:spPr>
          <a:xfrm>
            <a:off x="1219320" y="3072600"/>
            <a:ext cx="2847600" cy="1599840"/>
          </a:xfrm>
          <a:prstGeom prst="rect">
            <a:avLst/>
          </a:prstGeom>
          <a:ln w="0">
            <a:noFill/>
          </a:ln>
        </p:spPr>
      </p:pic>
      <p:pic>
        <p:nvPicPr>
          <p:cNvPr id="101" name="Google Shape;102;p17" descr=""/>
          <p:cNvPicPr/>
          <p:nvPr/>
        </p:nvPicPr>
        <p:blipFill>
          <a:blip r:embed="rId2"/>
          <a:stretch/>
        </p:blipFill>
        <p:spPr>
          <a:xfrm>
            <a:off x="5098320" y="3072600"/>
            <a:ext cx="2466720" cy="159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           </a:t>
            </a: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I SIMBOLI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3276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Lo stemma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                                                        </a:t>
            </a: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Il nome(via Emilia)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Google Shape;109;p18" descr=""/>
          <p:cNvPicPr/>
          <p:nvPr/>
        </p:nvPicPr>
        <p:blipFill>
          <a:blip r:embed="rId1"/>
          <a:stretch/>
        </p:blipFill>
        <p:spPr>
          <a:xfrm>
            <a:off x="1926360" y="1848960"/>
            <a:ext cx="1056240" cy="999000"/>
          </a:xfrm>
          <a:prstGeom prst="rect">
            <a:avLst/>
          </a:prstGeom>
          <a:ln w="0">
            <a:noFill/>
          </a:ln>
        </p:spPr>
      </p:pic>
      <p:pic>
        <p:nvPicPr>
          <p:cNvPr id="105" name="Google Shape;110;p18" descr=""/>
          <p:cNvPicPr/>
          <p:nvPr/>
        </p:nvPicPr>
        <p:blipFill>
          <a:blip r:embed="rId2"/>
          <a:stretch/>
        </p:blipFill>
        <p:spPr>
          <a:xfrm>
            <a:off x="6840000" y="2949120"/>
            <a:ext cx="1980000" cy="155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98440" y="52848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</a:t>
            </a: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Le Province e i piatti tipici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5800" y="1675800"/>
            <a:ext cx="8637840" cy="353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Emilia Romagnia comprende le provincie di Piacenza,Reggio Emilia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Modena,Ferrara e la citta matropolitana di Bolognia.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737373"/>
              </a:buClr>
              <a:buFont typeface="Roboto"/>
              <a:buChar char="●"/>
              <a:tabLst>
                <a:tab algn="l" pos="0"/>
              </a:tabLst>
            </a:pPr>
            <a:r>
              <a:rPr b="0" lang="it" sz="1800" spc="-1" strike="noStrike">
                <a:solidFill>
                  <a:schemeClr val="lt2"/>
                </a:solidFill>
                <a:latin typeface="Roboto"/>
                <a:ea typeface="Roboto"/>
              </a:rPr>
              <a:t>Pasta tipica tortellini,capelletti,paste all uovo rigorosamente fatti a mano.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Google Shape;117;p19" descr=""/>
          <p:cNvPicPr/>
          <p:nvPr/>
        </p:nvPicPr>
        <p:blipFill>
          <a:blip r:embed="rId1"/>
          <a:stretch/>
        </p:blipFill>
        <p:spPr>
          <a:xfrm>
            <a:off x="6607800" y="2074680"/>
            <a:ext cx="2465280" cy="1411920"/>
          </a:xfrm>
          <a:prstGeom prst="rect">
            <a:avLst/>
          </a:prstGeom>
          <a:ln w="0">
            <a:noFill/>
          </a:ln>
        </p:spPr>
      </p:pic>
      <p:pic>
        <p:nvPicPr>
          <p:cNvPr id="109" name="Google Shape;118;p19" descr=""/>
          <p:cNvPicPr/>
          <p:nvPr/>
        </p:nvPicPr>
        <p:blipFill>
          <a:blip r:embed="rId2"/>
          <a:stretch/>
        </p:blipFill>
        <p:spPr>
          <a:xfrm>
            <a:off x="4959360" y="3977640"/>
            <a:ext cx="1804680" cy="11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                    </a:t>
            </a:r>
            <a:r>
              <a:rPr b="0" lang="it" sz="3200" spc="-1" strike="noStrike">
                <a:solidFill>
                  <a:schemeClr val="lt1"/>
                </a:solidFill>
                <a:latin typeface="Roboto"/>
                <a:ea typeface="Roboto"/>
              </a:rPr>
              <a:t>I terramaricoli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Google Shape;124;p20" descr="In origine, la penisola italica era abitata dalle popolazioni più diverse: vediamole una ad una!&#10;&#10;I Camuni&#10;Verso il 5000 a.C. una popolazione di cacciatori e raccoglitori valicò le Alpi e si stabilì nella valle del fiume Oglio: erano i Camuni, che diedero il nome a quella valle, la Val Camonica, dove si dedicarono all'allevamento e all'agricoltura e impararono a estrarre i metalli e a lavorarli per fabbricare armi e utensili. Le tracce della loro storia sono sulle rocce della Val Camonica: migliaia di incisioni rupestri che raccontano la loro vita quotidiana.&#10;&#10;I Celti&#10;Originari dell'Asia Minore ma presenti in varie regioni europee, i Celti erano giunti nella Pianura Padana attorno al 400 a.C. Parlavano una sola lingua e avevano la stessa religione, ma rimasero divisi in tribù, ciascuna composta da gruppi familiari e governata da un re, che guidava i guerrieri in battaglia. I Celti vivevano in villaggi di capanne, si dedicavano all'agricoltura e lavoravano con abilità i metalli.&#10;Figure assai rispettate erano i drùidi, sacerdoti che praticavano la magia. Le donne, considerate molto coraggiose, combattevano accanto agli uomini.&#10;&#10;I Liguri&#10;Si stabilirono nell’odierna Liguria attorno al 2000 a.C. Erano pastori, pescatori e commercianti. In Liguria sono state ritrovate molte statue stele, monumenti in pietra, di tipo antropomorfo, che rientrano nel fenomeno del megalitismo &#10;Tra il 1000 e il 500 a.C. i Liguri furono sottomessi dai Celti. Poi entrarono in contatto con gli Etruschi con cui fondarono Genova.&#10;&#10;I Veneti&#10;Contestualmente ai Liguri,  i Veneti si stabilirono lungo i fiumi  del Nord Est dell’Italia. Praticavano l’agricoltura, l’artigianato e il commercio. Venivano da una zona dell’Asia chiamata Paflagonia, famosa per i sui cavalli. Nelle loro tombe, infatti, sono stati ritrovati molti modellini di cavalli, sia in bronzo che in ceramica&#10;&#10;Terramaricoli e Villanoviani&#10;Verso il 1500 a.C., nella Valle del Po e in Emilia , si sviluppò la civiltà delle terramare: villaggi su palafitte di legno sopraelevate, che servivano a isolare le abitazioni dall'umidità del terreno. In epoca preistorica, infatti, la Pianura Padana era molto paludosa e ricca di foreste.&#10;I Terramaricoli praticavano la caccia, la pesca, l'agricoltura e l'allevamento; erano anche bravi artigiani e sapevano lavorare i metalli. &#10;&#10;Più tardi fu il turno dei Villanoviani, popolazione che dall’Emilia si espanse in Toscana e nelle regioni dell’Italia centrale. La civiltà villanoviana prende il nome dalla località di Villanova (Bo), dove furono ritrovati i primi reperti archeologici. &#10;I villaggi villanoviani erano composti da varie capanne rotonde, costruite con legno e rifinite con l'argilla. &#10;Durante gli scavi, gli archeologi hanno portato alla luce varie necropoli, che testimoniano quanto fosse importante il culto dei morti. Essi bruciavano i defunti e ne conservavano le ceneri nelle urne, che poi lasciavano, insieme alle armi e ad altri oggetti della persona scomparsa, dentro le tombe scavate nella terra e circondate da un muretto. &#10;&#10;I Sardi&#10;La civiltà dei Sardi, che si sviluppò in Sardegna verso il 1500 a.C., è detta anche nuragica per via dei nuraghi, torri di pietra a forma di tronco di cono. &#10;Queste torri, vicine tra loro e collegate da mura, formavano piccole fortezze che servivano a difendere il villaggio, fatto di capanne di legno. I nuraghi, che potevano raggiungere un'altezza di venti metri, erano le abitazioni dei capi e dei guerrieri, ma anche luoghi di riunione e di culto per tutti gli abitanti.&#10;I Sardi erano allevatori, agricoltori e artigiani: realizzavano statuette di guerrieri, pastori e contadini, note anche come bronzetti nuragici.&#10;&#10;Piceni e Umbri &#10;I Piceni, stanziati nel territorio delle Marche e dell’Abruzzo, e gli Umbri vivevano in semplici capanne e praticavano soprattutto pastorizia e agricoltura, ma erano anche abili artigiani: furono i primi a lavorare l’ambra, una resina fossile che importavano dal Nord Europa. Con l’ambra realizzavano collane, bracciali e altri gioielli e poi li vendevano alle altre popolazioni nell’area del Mar Adriatico.&#10;&#10;Sanniti e Sabini&#10;Si stabilirono nell’area adriatica che oggi corrisponde alle regioni del Molise e dell’Abruzzo. Le loro origini non sono certe e spesso gli storici antichi confondono gli uni con gli altri.&#10;Erano dediti alla pastorizia, ma erano anche guerrieri: sulle montagne del Molise sono stati trovati villaggi fortificati da possenti mura e tombe di guerrieri sepolti con la loro caratteristica arma: il giavellotto.&#10;&#10;In Sicilia, infine, coabitavo tre diversi popoli: i Sicani, provenienti dalla Spagna, erano un popolo mite dedito ad agricoltura e pastorizia; gli Elimi, provenienti dalla Libia e infine i Siculi, gli ultimi ad arrivare sull’isola: conoscevano già il bronzo e il ferro e introdussero un nuovo e potente mezzo di guerra: il cavallo, con cui sconfissero i Sicani.&#10; &#10;🎂🍰 Seguici anche su Facebook! https://www.facebook.com/Pasticciotti.it &#10; e su Instagram: i_pasticciotti_it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897640" y="2106720"/>
            <a:ext cx="3047760" cy="171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buNone/>
            </a:pPr>
            <a:endParaRPr b="0" lang="it-IT" sz="3200" spc="-1" strike="noStrike">
              <a:solidFill>
                <a:schemeClr val="lt1"/>
              </a:solidFill>
              <a:latin typeface="Roboto"/>
              <a:ea typeface="Roboto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i="1" lang="it" sz="2800" spc="-1" strike="noStrike">
                <a:solidFill>
                  <a:srgbClr val="ff00ff"/>
                </a:solidFill>
                <a:latin typeface="Roboto"/>
                <a:ea typeface="Roboto"/>
              </a:rPr>
              <a:t>                          </a:t>
            </a:r>
            <a:r>
              <a:rPr b="0" i="1" lang="it" sz="2800" spc="-1" strike="noStrike">
                <a:solidFill>
                  <a:srgbClr val="ff00ff"/>
                </a:solidFill>
                <a:latin typeface="Roboto"/>
                <a:ea typeface="Roboto"/>
              </a:rPr>
              <a:t>Grazie per l’attenzione 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i="1" lang="it" sz="2900" spc="-1" strike="noStrike">
                <a:solidFill>
                  <a:schemeClr val="lt2"/>
                </a:solidFill>
                <a:latin typeface="Lobster"/>
                <a:ea typeface="Lobster"/>
              </a:rPr>
              <a:t>                                 </a:t>
            </a:r>
            <a:r>
              <a:rPr b="0" i="1" lang="it" sz="2900" spc="-1" strike="noStrike">
                <a:solidFill>
                  <a:srgbClr val="cc0000"/>
                </a:solidFill>
                <a:latin typeface="Lobster"/>
                <a:ea typeface="Lobster"/>
              </a:rPr>
              <a:t> </a:t>
            </a:r>
            <a:r>
              <a:rPr b="0" i="1" lang="it" sz="2900" spc="-1" strike="noStrike">
                <a:solidFill>
                  <a:srgbClr val="ff00ff"/>
                </a:solidFill>
                <a:latin typeface="Lobster"/>
                <a:ea typeface="Lobster"/>
              </a:rPr>
              <a:t>Bianca Ruggiero</a:t>
            </a:r>
            <a:endParaRPr b="0" lang="it-IT" sz="29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LibreOffice/7.4.6.2$Windows_X86_64 LibreOffice_project/5b1f5509c2decdade7fda905e3e1429a67acd63d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2024-03-04T21:02:07Z</dcterms:modified>
  <cp:revision>1</cp:revision>
  <dc:subject/>
  <dc:title/>
</cp:coreProperties>
</file>